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9" r:id="rId7"/>
    <p:sldId id="271" r:id="rId8"/>
    <p:sldId id="261" r:id="rId9"/>
    <p:sldId id="260" r:id="rId10"/>
    <p:sldId id="262" r:id="rId11"/>
    <p:sldId id="263" r:id="rId12"/>
    <p:sldId id="269" r:id="rId13"/>
    <p:sldId id="264" r:id="rId14"/>
    <p:sldId id="270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eu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5B86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77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T2</c:v>
                </c:pt>
                <c:pt idx="1">
                  <c:v>T1</c:v>
                </c:pt>
              </c:strCache>
            </c:strRef>
          </c:cat>
          <c:val>
            <c:numRef>
              <c:f>Sheet1!$B$2:$B$3</c:f>
              <c:numCache>
                <c:formatCode>_(* #\ ##0.0_);_(* \(#\ ##0.0\);_(* "-"??_);_(@_)</c:formatCode>
                <c:ptCount val="2"/>
                <c:pt idx="0">
                  <c:v>2.5</c:v>
                </c:pt>
                <c:pt idx="1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6F-4BA3-95B6-4B44AC8DB2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77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T2</c:v>
                </c:pt>
                <c:pt idx="1">
                  <c:v>T1</c:v>
                </c:pt>
              </c:strCache>
            </c:strRef>
          </c:cat>
          <c:val>
            <c:numRef>
              <c:f>Sheet1!$C$2:$C$3</c:f>
              <c:numCache>
                <c:formatCode>_(* #\ ##0.0_);_(* \(#\ ##0.0\);_(* "-"??_);_(@_)</c:formatCode>
                <c:ptCount val="2"/>
                <c:pt idx="0">
                  <c:v>4.4000000000000004</c:v>
                </c:pt>
                <c:pt idx="1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6F-4BA3-95B6-4B44AC8DB2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77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T2</c:v>
                </c:pt>
                <c:pt idx="1">
                  <c:v>T1</c:v>
                </c:pt>
              </c:strCache>
            </c:strRef>
          </c:cat>
          <c:val>
            <c:numRef>
              <c:f>Sheet1!$D$2:$D$3</c:f>
              <c:numCache>
                <c:formatCode>_(* #\ ##0.0_);_(* \(#\ ##0.0\);_(* "-"??_);_(@_)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6F-4BA3-95B6-4B44AC8DB2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pPr>
            <a:endParaRPr lang="fr-FR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b"/>
        <c:numFmt formatCode="_(* #\ ##0.0_);_(* \(#\ ##0.0\);_(* &quot;-&quot;??_);_(@_)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77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77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T4</c:v>
                </c:pt>
                <c:pt idx="1">
                  <c:v>T3</c:v>
                </c:pt>
              </c:strCache>
            </c:strRef>
          </c:cat>
          <c:val>
            <c:numRef>
              <c:f>Sheet1!$B$2:$B$3</c:f>
              <c:numCache>
                <c:formatCode>_(* #\ ##0.0_);_(* \(#\ ##0.0\);_(* "-"??_);_(@_)</c:formatCode>
                <c:ptCount val="2"/>
                <c:pt idx="0">
                  <c:v>2.25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75-4851-ADB0-AA70B7BF1F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77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T4</c:v>
                </c:pt>
                <c:pt idx="1">
                  <c:v>T3</c:v>
                </c:pt>
              </c:strCache>
            </c:strRef>
          </c:cat>
          <c:val>
            <c:numRef>
              <c:f>Sheet1!$C$2:$C$3</c:f>
              <c:numCache>
                <c:formatCode>_(* #\ ##0.0_);_(* \(#\ ##0.0\);_(* "-"??_);_(@_)</c:formatCode>
                <c:ptCount val="2"/>
                <c:pt idx="0">
                  <c:v>3.5</c:v>
                </c:pt>
                <c:pt idx="1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75-4851-ADB0-AA70B7BF1F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T4</c:v>
                </c:pt>
                <c:pt idx="1">
                  <c:v>T3</c:v>
                </c:pt>
              </c:strCache>
            </c:strRef>
          </c:cat>
          <c:val>
            <c:numRef>
              <c:f>Sheet1!$D$2:$D$3</c:f>
              <c:numCache>
                <c:formatCode>_(* #\ ##0.0_);_(* \(#\ ##0.0\);_(* "-"??_);_(@_)</c:formatCode>
                <c:ptCount val="2"/>
                <c:pt idx="0">
                  <c:v>3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75-4851-ADB0-AA70B7BF1F1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pPr>
            <a:endParaRPr lang="fr-FR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b"/>
        <c:numFmt formatCode="_(* #\ ##0.0_);_(* \(#\ ##0.0\);_(* &quot;-&quot;??_);_(@_)" sourceLinked="1"/>
        <c:majorTickMark val="out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77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DF1ABFB3-B399-406F-91BD-DCDF9A38526B}">
      <dgm:prSet phldrT="[Text]" phldr="0"/>
      <dgm:spPr/>
      <dgm:t>
        <a:bodyPr rtlCol="0"/>
        <a:lstStyle/>
        <a:p>
          <a:r>
            <a:rPr lang="fr-FR" b="0" spc="120" noProof="0" dirty="0">
              <a:solidFill>
                <a:schemeClr val="tx2"/>
              </a:solidFill>
              <a:latin typeface="Tw Cen MT" panose="020B0602020104020603" pitchFamily="34" charset="77"/>
            </a:rPr>
            <a:t>Déployer des réseaux stratégiques avec des besoins e-business attrayants</a:t>
          </a:r>
          <a:endParaRPr lang="fr-FR" b="1" spc="120" baseline="0" noProof="0" dirty="0">
            <a:solidFill>
              <a:schemeClr val="tx2"/>
            </a:solidFill>
            <a:latin typeface="Tw Cen MT" panose="020B0602020104020603" pitchFamily="34" charset="77"/>
          </a:endParaRPr>
        </a:p>
      </dgm:t>
    </dgm:pt>
    <dgm:pt modelId="{78CB0E27-958C-4066-A189-8B36505E8204}" type="parTrans" cxnId="{15319551-A9EA-462E-845B-E5251E84291F}">
      <dgm:prSet/>
      <dgm:spPr/>
      <dgm:t>
        <a:bodyPr rtlCol="0"/>
        <a:lstStyle/>
        <a:p>
          <a:pPr rtl="0"/>
          <a:endParaRPr lang="fr-FR" noProof="0" dirty="0"/>
        </a:p>
      </dgm:t>
    </dgm:pt>
    <dgm:pt modelId="{70E4A1D3-514E-4327-991D-5CC9C6B41885}" type="sibTrans" cxnId="{15319551-A9EA-462E-845B-E5251E84291F}">
      <dgm:prSet/>
      <dgm:spPr/>
      <dgm:t>
        <a:bodyPr rtlCol="0"/>
        <a:lstStyle/>
        <a:p>
          <a:pPr rtl="0"/>
          <a:endParaRPr lang="fr-FR" noProof="0" dirty="0"/>
        </a:p>
      </dgm:t>
    </dgm:pt>
    <dgm:pt modelId="{58FF46FB-368D-4E9C-A650-0513B8879DA8}">
      <dgm:prSet phldr="0" custT="1"/>
      <dgm:spPr/>
      <dgm:t>
        <a:bodyPr rtlCol="0"/>
        <a:lstStyle/>
        <a:p>
          <a:pPr>
            <a:defRPr b="1"/>
          </a:pPr>
          <a:r>
            <a:rPr lang="fr-FR" sz="2000" b="0" spc="140" noProof="0" dirty="0">
              <a:solidFill>
                <a:schemeClr val="tx2"/>
              </a:solidFill>
              <a:latin typeface="Tw Cen MT" panose="020B0602020104020603" pitchFamily="34" charset="77"/>
            </a:rPr>
            <a:t>SEP 20XX</a:t>
          </a:r>
        </a:p>
      </dgm:t>
    </dgm:pt>
    <dgm:pt modelId="{11DFA284-5E99-474D-BF05-364A45269DC7}" type="parTrans" cxnId="{C5645B39-CB65-4A0A-B369-E455C3B827C3}">
      <dgm:prSet/>
      <dgm:spPr/>
      <dgm:t>
        <a:bodyPr rtlCol="0"/>
        <a:lstStyle/>
        <a:p>
          <a:pPr rtl="0"/>
          <a:endParaRPr lang="fr-FR" noProof="0" dirty="0"/>
        </a:p>
      </dgm:t>
    </dgm:pt>
    <dgm:pt modelId="{CFA40740-0682-470C-AD5A-CFF53CD12BD2}" type="sibTrans" cxnId="{C5645B39-CB65-4A0A-B369-E455C3B827C3}">
      <dgm:prSet/>
      <dgm:spPr/>
      <dgm:t>
        <a:bodyPr rtlCol="0"/>
        <a:lstStyle/>
        <a:p>
          <a:pPr rtl="0"/>
          <a:endParaRPr lang="fr-FR" noProof="0" dirty="0"/>
        </a:p>
      </dgm:t>
    </dgm:pt>
    <dgm:pt modelId="{9A875394-CA1E-4432-AEEB-9054FCFF5E0E}">
      <dgm:prSet phldr="0"/>
      <dgm:spPr/>
      <dgm:t>
        <a:bodyPr rtlCol="0"/>
        <a:lstStyle/>
        <a:p>
          <a:r>
            <a:rPr lang="fr-FR" b="0" spc="120" noProof="0" dirty="0">
              <a:solidFill>
                <a:schemeClr val="tx2"/>
              </a:solidFill>
              <a:latin typeface="Tw Cen MT" panose="020B0602020104020603" pitchFamily="34" charset="77"/>
            </a:rPr>
            <a:t>Mettre en synergie le commerce électronique évolutif</a:t>
          </a:r>
        </a:p>
      </dgm:t>
    </dgm:pt>
    <dgm:pt modelId="{FCC92BDD-6EA3-421D-9DA8-7D3A12D003B6}" type="parTrans" cxnId="{B659504B-18E4-4D89-A17C-34ABB280AE52}">
      <dgm:prSet/>
      <dgm:spPr/>
      <dgm:t>
        <a:bodyPr rtlCol="0"/>
        <a:lstStyle/>
        <a:p>
          <a:pPr rtl="0"/>
          <a:endParaRPr lang="fr-FR" noProof="0" dirty="0"/>
        </a:p>
      </dgm:t>
    </dgm:pt>
    <dgm:pt modelId="{0314452B-82A0-42F4-9551-DF00CFFC3580}" type="sibTrans" cxnId="{B659504B-18E4-4D89-A17C-34ABB280AE52}">
      <dgm:prSet/>
      <dgm:spPr/>
      <dgm:t>
        <a:bodyPr rtlCol="0"/>
        <a:lstStyle/>
        <a:p>
          <a:pPr rtl="0"/>
          <a:endParaRPr lang="fr-FR" noProof="0" dirty="0"/>
        </a:p>
      </dgm:t>
    </dgm:pt>
    <dgm:pt modelId="{D05E1923-5021-40F7-B4EF-E582E23A699D}">
      <dgm:prSet phldr="0" custT="1"/>
      <dgm:spPr/>
      <dgm:t>
        <a:bodyPr rtlCol="0"/>
        <a:lstStyle/>
        <a:p>
          <a:pPr>
            <a:defRPr b="1"/>
          </a:pPr>
          <a:r>
            <a:rPr lang="fr-FR" sz="2000" b="0" spc="140" noProof="0" dirty="0">
              <a:solidFill>
                <a:schemeClr val="tx2"/>
              </a:solidFill>
              <a:latin typeface="Tw Cen MT" panose="020B0602020104020603" pitchFamily="34" charset="77"/>
            </a:rPr>
            <a:t>NOV 20XX</a:t>
          </a:r>
        </a:p>
      </dgm:t>
    </dgm:pt>
    <dgm:pt modelId="{FD6C5CD2-9CED-4BE6-89CD-A5A5CCE63B3E}" type="parTrans" cxnId="{72C4D6D9-419A-42C1-A76D-84599F65BB08}">
      <dgm:prSet/>
      <dgm:spPr/>
      <dgm:t>
        <a:bodyPr rtlCol="0"/>
        <a:lstStyle/>
        <a:p>
          <a:pPr rtl="0"/>
          <a:endParaRPr lang="fr-FR" noProof="0" dirty="0"/>
        </a:p>
      </dgm:t>
    </dgm:pt>
    <dgm:pt modelId="{F020958C-EF86-4274-85F9-318F2792F7B6}" type="sibTrans" cxnId="{72C4D6D9-419A-42C1-A76D-84599F65BB08}">
      <dgm:prSet/>
      <dgm:spPr/>
      <dgm:t>
        <a:bodyPr rtlCol="0"/>
        <a:lstStyle/>
        <a:p>
          <a:pPr rtl="0"/>
          <a:endParaRPr lang="fr-FR" noProof="0" dirty="0"/>
        </a:p>
      </dgm:t>
    </dgm:pt>
    <dgm:pt modelId="{579089A8-5362-4BA4-9163-D19228C1808F}">
      <dgm:prSet phldr="0"/>
      <dgm:spPr/>
      <dgm:t>
        <a:bodyPr rtlCol="0"/>
        <a:lstStyle/>
        <a:p>
          <a:r>
            <a:rPr lang="fr-FR" b="0" spc="120" noProof="0" dirty="0">
              <a:solidFill>
                <a:schemeClr val="tx2"/>
              </a:solidFill>
              <a:latin typeface="Tw Cen MT" panose="020B0602020104020603" pitchFamily="34" charset="77"/>
            </a:rPr>
            <a:t>Diffuser des métriques standardisées</a:t>
          </a:r>
        </a:p>
      </dgm:t>
    </dgm:pt>
    <dgm:pt modelId="{FB2DEB6E-B29F-4E51-960A-23ECC62EBF38}" type="parTrans" cxnId="{4876CF51-F110-4E25-8FD4-08D25B4B0AB8}">
      <dgm:prSet/>
      <dgm:spPr/>
      <dgm:t>
        <a:bodyPr rtlCol="0"/>
        <a:lstStyle/>
        <a:p>
          <a:pPr rtl="0"/>
          <a:endParaRPr lang="fr-FR" noProof="0" dirty="0"/>
        </a:p>
      </dgm:t>
    </dgm:pt>
    <dgm:pt modelId="{1C5328B1-AC18-4CF7-A034-BB0592F4A2A1}" type="sibTrans" cxnId="{4876CF51-F110-4E25-8FD4-08D25B4B0AB8}">
      <dgm:prSet/>
      <dgm:spPr/>
      <dgm:t>
        <a:bodyPr rtlCol="0"/>
        <a:lstStyle/>
        <a:p>
          <a:pPr rtl="0"/>
          <a:endParaRPr lang="fr-FR" noProof="0" dirty="0"/>
        </a:p>
      </dgm:t>
    </dgm:pt>
    <dgm:pt modelId="{EFEB4D61-3A9C-4140-977F-3C3F5C9EE9D1}">
      <dgm:prSet phldr="0"/>
      <dgm:spPr/>
      <dgm:t>
        <a:bodyPr rtlCol="0"/>
        <a:lstStyle/>
        <a:p>
          <a:r>
            <a:rPr lang="fr-FR" b="0" spc="120" noProof="0" dirty="0">
              <a:solidFill>
                <a:schemeClr val="tx2"/>
              </a:solidFill>
              <a:latin typeface="Tw Cen MT" panose="020B0602020104020603" pitchFamily="34" charset="77"/>
            </a:rPr>
            <a:t>Coordonner les applications e-business</a:t>
          </a:r>
        </a:p>
      </dgm:t>
    </dgm:pt>
    <dgm:pt modelId="{57D352E4-0431-4F68-B8F1-61BFA34799AA}" type="parTrans" cxnId="{1B32EF2C-9DB5-4504-A9DA-B4956CC00208}">
      <dgm:prSet/>
      <dgm:spPr/>
      <dgm:t>
        <a:bodyPr rtlCol="0"/>
        <a:lstStyle/>
        <a:p>
          <a:pPr rtl="0"/>
          <a:endParaRPr lang="fr-FR" noProof="0" dirty="0"/>
        </a:p>
      </dgm:t>
    </dgm:pt>
    <dgm:pt modelId="{0ECC32B6-1E7C-4AA4-9DBF-D69B7C5E64A9}" type="sibTrans" cxnId="{1B32EF2C-9DB5-4504-A9DA-B4956CC00208}">
      <dgm:prSet/>
      <dgm:spPr/>
      <dgm:t>
        <a:bodyPr rtlCol="0"/>
        <a:lstStyle/>
        <a:p>
          <a:pPr rtl="0"/>
          <a:endParaRPr lang="fr-FR" noProof="0" dirty="0"/>
        </a:p>
      </dgm:t>
    </dgm:pt>
    <dgm:pt modelId="{8BAB5E6F-A65E-41DB-A296-0818B0E49F7C}">
      <dgm:prSet phldr="0" custT="1"/>
      <dgm:spPr/>
      <dgm:t>
        <a:bodyPr rtlCol="0"/>
        <a:lstStyle/>
        <a:p>
          <a:pPr>
            <a:defRPr b="1"/>
          </a:pPr>
          <a:r>
            <a:rPr lang="fr-FR" sz="2000" b="0" spc="140" noProof="0" dirty="0">
              <a:solidFill>
                <a:schemeClr val="tx2"/>
              </a:solidFill>
              <a:latin typeface="Tw Cen MT" panose="020B0602020104020603" pitchFamily="34" charset="77"/>
            </a:rPr>
            <a:t>MARS 20XX</a:t>
          </a:r>
        </a:p>
      </dgm:t>
    </dgm:pt>
    <dgm:pt modelId="{886842C6-3EFC-4BE7-B417-415595758830}" type="parTrans" cxnId="{66B49C6C-FAFD-47B4-BF22-05A295C23D4E}">
      <dgm:prSet/>
      <dgm:spPr/>
      <dgm:t>
        <a:bodyPr rtlCol="0"/>
        <a:lstStyle/>
        <a:p>
          <a:pPr rtl="0"/>
          <a:endParaRPr lang="fr-FR" noProof="0" dirty="0"/>
        </a:p>
      </dgm:t>
    </dgm:pt>
    <dgm:pt modelId="{B407F4C3-8FC9-4E91-A0EC-6B33713CC9A5}" type="sibTrans" cxnId="{66B49C6C-FAFD-47B4-BF22-05A295C23D4E}">
      <dgm:prSet/>
      <dgm:spPr/>
      <dgm:t>
        <a:bodyPr rtlCol="0"/>
        <a:lstStyle/>
        <a:p>
          <a:pPr rtl="0"/>
          <a:endParaRPr lang="fr-FR" noProof="0" dirty="0"/>
        </a:p>
      </dgm:t>
    </dgm:pt>
    <dgm:pt modelId="{332BC85C-1CF3-4F8F-ACB7-5B6D53744AE1}">
      <dgm:prSet phldr="0"/>
      <dgm:spPr/>
      <dgm:t>
        <a:bodyPr rtlCol="0"/>
        <a:lstStyle/>
        <a:p>
          <a:r>
            <a:rPr lang="fr-FR" b="0" spc="120" noProof="0" dirty="0">
              <a:solidFill>
                <a:schemeClr val="tx2"/>
              </a:solidFill>
              <a:latin typeface="Tw Cen MT" panose="020B0602020104020603" pitchFamily="34" charset="77"/>
            </a:rPr>
            <a:t>Favoriser des méthodologies globalement supérieures</a:t>
          </a:r>
        </a:p>
      </dgm:t>
    </dgm:pt>
    <dgm:pt modelId="{99F218FD-90FE-450E-A368-B3E3677E74E8}" type="parTrans" cxnId="{2617C475-F537-46A6-ADE1-4EB764853601}">
      <dgm:prSet/>
      <dgm:spPr/>
      <dgm:t>
        <a:bodyPr rtlCol="0"/>
        <a:lstStyle/>
        <a:p>
          <a:pPr rtl="0"/>
          <a:endParaRPr lang="fr-FR" noProof="0" dirty="0"/>
        </a:p>
      </dgm:t>
    </dgm:pt>
    <dgm:pt modelId="{8D1CC686-B05C-4470-A959-236CC9C8BB70}" type="sibTrans" cxnId="{2617C475-F537-46A6-ADE1-4EB764853601}">
      <dgm:prSet/>
      <dgm:spPr/>
      <dgm:t>
        <a:bodyPr rtlCol="0"/>
        <a:lstStyle/>
        <a:p>
          <a:pPr rtl="0"/>
          <a:endParaRPr lang="fr-FR" noProof="0" dirty="0"/>
        </a:p>
      </dgm:t>
    </dgm:pt>
    <dgm:pt modelId="{8B9AF88A-E1F7-4D3A-905F-87228D6A8655}">
      <dgm:prSet phldr="0" custT="1"/>
      <dgm:spPr/>
      <dgm:t>
        <a:bodyPr rtlCol="0"/>
        <a:lstStyle/>
        <a:p>
          <a:pPr>
            <a:defRPr b="1"/>
          </a:pPr>
          <a:r>
            <a:rPr lang="fr-FR" sz="2000" b="0" spc="140" noProof="0" dirty="0">
              <a:solidFill>
                <a:schemeClr val="tx2"/>
              </a:solidFill>
              <a:latin typeface="Tw Cen MT" panose="020B0602020104020603" pitchFamily="34" charset="77"/>
            </a:rPr>
            <a:t>MAI 20XX</a:t>
          </a:r>
        </a:p>
      </dgm:t>
    </dgm:pt>
    <dgm:pt modelId="{933A8FED-7B84-4ED0-B6AA-2EE26A89B8EA}" type="parTrans" cxnId="{E1474FF3-8E3C-4B30-985C-CE88BA0FE324}">
      <dgm:prSet/>
      <dgm:spPr/>
      <dgm:t>
        <a:bodyPr rtlCol="0"/>
        <a:lstStyle/>
        <a:p>
          <a:pPr rtl="0"/>
          <a:endParaRPr lang="fr-FR" noProof="0" dirty="0"/>
        </a:p>
      </dgm:t>
    </dgm:pt>
    <dgm:pt modelId="{F11DD6EC-352C-4A0E-84AA-FEBE2F06BCF9}" type="sibTrans" cxnId="{E1474FF3-8E3C-4B30-985C-CE88BA0FE324}">
      <dgm:prSet/>
      <dgm:spPr/>
      <dgm:t>
        <a:bodyPr rtlCol="0"/>
        <a:lstStyle/>
        <a:p>
          <a:pPr rtl="0"/>
          <a:endParaRPr lang="fr-FR" noProof="0" dirty="0"/>
        </a:p>
      </dgm:t>
    </dgm:pt>
    <dgm:pt modelId="{FA8F44BD-C8C7-462C-9756-1EC498E86842}">
      <dgm:prSet phldr="0" custT="1"/>
      <dgm:spPr/>
      <dgm:t>
        <a:bodyPr rIns="91440" rtlCol="0"/>
        <a:lstStyle/>
        <a:p>
          <a:pPr>
            <a:defRPr b="1"/>
          </a:pPr>
          <a:r>
            <a:rPr lang="fr-FR" sz="2000" b="0" spc="140" noProof="0" dirty="0">
              <a:solidFill>
                <a:schemeClr val="tx2"/>
              </a:solidFill>
              <a:latin typeface="Tw Cen MT" panose="020B0602020104020603" pitchFamily="34" charset="77"/>
            </a:rPr>
            <a:t>JAN 20XX</a:t>
          </a:r>
        </a:p>
      </dgm:t>
    </dgm:pt>
    <dgm:pt modelId="{8C8A9736-03DA-4B1C-A590-10B4AD89452B}" type="sibTrans" cxnId="{0D51BD2E-4619-469B-B233-EBAC3D4D0BA6}">
      <dgm:prSet/>
      <dgm:spPr/>
      <dgm:t>
        <a:bodyPr rtlCol="0"/>
        <a:lstStyle/>
        <a:p>
          <a:pPr rtl="0"/>
          <a:endParaRPr lang="fr-FR" noProof="0" dirty="0"/>
        </a:p>
      </dgm:t>
    </dgm:pt>
    <dgm:pt modelId="{F47063EE-4B58-4EDE-A4F2-A4BD81B82F21}" type="parTrans" cxnId="{0D51BD2E-4619-469B-B233-EBAC3D4D0BA6}">
      <dgm:prSet/>
      <dgm:spPr/>
      <dgm:t>
        <a:bodyPr rtlCol="0"/>
        <a:lstStyle/>
        <a:p>
          <a:pPr rtl="0"/>
          <a:endParaRPr lang="fr-FR" noProof="0" dirty="0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>
          <a:noFill/>
        </a:ln>
      </dgm:spPr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 custScaleX="82110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5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5"/>
      <dgm:spPr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>
          <a:noFill/>
        </a:ln>
      </dgm:spPr>
    </dgm:pt>
    <dgm:pt modelId="{B1A1A837-F261-404B-A808-B2F4154CE8A2}" type="pres">
      <dgm:prSet presAssocID="{D05E1923-5021-40F7-B4EF-E582E23A699D}" presName="Ellipse" presStyleLbl="fgAcc1" presStyleIdx="2" presStyleCnt="6"/>
      <dgm:spPr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10" custScaleX="84860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5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>
          <a:noFill/>
        </a:ln>
      </dgm:spPr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 custScaleX="83532" custLinFactNeighborX="-1026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>
          <a:noFill/>
        </a:ln>
      </dgm:spPr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 custScaleX="81675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>
          <a:noFill/>
        </a:ln>
      </dgm:spPr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 custScaleX="81811" custLinFactNeighborX="1184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DF6168D4-4FC3-42E4-8DAA-85BA8A678933}" type="presOf" srcId="{332BC85C-1CF3-4F8F-ACB7-5B6D53744AE1}" destId="{08CB2D5A-F46A-4E0E-9575-15F31D04AAC6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2181504"/>
          <a:ext cx="1021594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8138" y="502751"/>
          <a:ext cx="320851" cy="320851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103781" y="538395"/>
          <a:ext cx="249564" cy="249564"/>
        </a:xfrm>
        <a:prstGeom prst="ellipse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708854" y="890053"/>
          <a:ext cx="2326199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rtlCol="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 spc="120" noProof="0" dirty="0">
              <a:solidFill>
                <a:schemeClr val="tx2"/>
              </a:solidFill>
              <a:latin typeface="Tw Cen MT" panose="020B0602020104020603" pitchFamily="34" charset="77"/>
            </a:rPr>
            <a:t>Mettre en synergie le commerce électronique évolutif</a:t>
          </a:r>
        </a:p>
      </dsp:txBody>
      <dsp:txXfrm>
        <a:off x="708854" y="890053"/>
        <a:ext cx="2326199" cy="1291450"/>
      </dsp:txXfrm>
    </dsp:sp>
    <dsp:sp modelId="{8E3FB235-DF38-476B-9A0E-B1E583D50944}">
      <dsp:nvSpPr>
        <dsp:cNvPr id="0" name=""/>
        <dsp:cNvSpPr/>
      </dsp:nvSpPr>
      <dsp:spPr>
        <a:xfrm>
          <a:off x="708854" y="436300"/>
          <a:ext cx="2326199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b="0" kern="1200" spc="140" noProof="0" dirty="0">
              <a:solidFill>
                <a:schemeClr val="tx2"/>
              </a:solidFill>
              <a:latin typeface="Tw Cen MT" panose="020B0602020104020603" pitchFamily="34" charset="77"/>
            </a:rPr>
            <a:t>SEP 20XX</a:t>
          </a:r>
        </a:p>
      </dsp:txBody>
      <dsp:txXfrm>
        <a:off x="708854" y="436300"/>
        <a:ext cx="2326199" cy="453752"/>
      </dsp:txXfrm>
    </dsp:sp>
    <dsp:sp modelId="{9AA05CE5-209F-4AD9-BE2C-2A69F76DA8F4}">
      <dsp:nvSpPr>
        <dsp:cNvPr id="0" name=""/>
        <dsp:cNvSpPr/>
      </dsp:nvSpPr>
      <dsp:spPr>
        <a:xfrm>
          <a:off x="228563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86822" y="2140666"/>
          <a:ext cx="81675" cy="816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767959" y="3539404"/>
          <a:ext cx="320851" cy="320851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803603" y="3575048"/>
          <a:ext cx="249564" cy="249564"/>
        </a:xfrm>
        <a:prstGeom prst="ellipse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2369721" y="2181504"/>
          <a:ext cx="2404107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rtlCol="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 spc="120" noProof="0" dirty="0">
              <a:solidFill>
                <a:schemeClr val="tx2"/>
              </a:solidFill>
              <a:latin typeface="Tw Cen MT" panose="020B0602020104020603" pitchFamily="34" charset="77"/>
            </a:rPr>
            <a:t>Diffuser des métriques standardisées</a:t>
          </a:r>
        </a:p>
      </dsp:txBody>
      <dsp:txXfrm>
        <a:off x="2369721" y="2181504"/>
        <a:ext cx="2404107" cy="1291450"/>
      </dsp:txXfrm>
    </dsp:sp>
    <dsp:sp modelId="{223C5207-4FA2-4A6C-8F43-20BD55767C99}">
      <dsp:nvSpPr>
        <dsp:cNvPr id="0" name=""/>
        <dsp:cNvSpPr/>
      </dsp:nvSpPr>
      <dsp:spPr>
        <a:xfrm>
          <a:off x="2369721" y="3472954"/>
          <a:ext cx="2404107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b="0" kern="1200" spc="140" noProof="0" dirty="0">
              <a:solidFill>
                <a:schemeClr val="tx2"/>
              </a:solidFill>
              <a:latin typeface="Tw Cen MT" panose="020B0602020104020603" pitchFamily="34" charset="77"/>
            </a:rPr>
            <a:t>NOV 20XX</a:t>
          </a:r>
        </a:p>
      </dsp:txBody>
      <dsp:txXfrm>
        <a:off x="2369721" y="3472954"/>
        <a:ext cx="2404107" cy="453752"/>
      </dsp:txXfrm>
    </dsp:sp>
    <dsp:sp modelId="{4FE5EB5D-4CEF-4D0D-9394-0534E61844BE}">
      <dsp:nvSpPr>
        <dsp:cNvPr id="0" name=""/>
        <dsp:cNvSpPr/>
      </dsp:nvSpPr>
      <dsp:spPr>
        <a:xfrm>
          <a:off x="1928385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886644" y="2140666"/>
          <a:ext cx="81675" cy="816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467780" y="502751"/>
          <a:ext cx="320851" cy="320851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503424" y="538395"/>
          <a:ext cx="249564" cy="249564"/>
        </a:xfrm>
        <a:prstGeom prst="ellipse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4059287" y="890053"/>
          <a:ext cx="2366485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rtlCol="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 spc="120" noProof="0" dirty="0">
              <a:solidFill>
                <a:schemeClr val="tx2"/>
              </a:solidFill>
              <a:latin typeface="Tw Cen MT" panose="020B0602020104020603" pitchFamily="34" charset="77"/>
            </a:rPr>
            <a:t>Coordonner les applications e-business</a:t>
          </a:r>
        </a:p>
      </dsp:txBody>
      <dsp:txXfrm>
        <a:off x="4059287" y="890053"/>
        <a:ext cx="2366485" cy="1291450"/>
      </dsp:txXfrm>
    </dsp:sp>
    <dsp:sp modelId="{2D6C7916-1130-46A8-833B-A6278CBD2192}">
      <dsp:nvSpPr>
        <dsp:cNvPr id="0" name=""/>
        <dsp:cNvSpPr/>
      </dsp:nvSpPr>
      <dsp:spPr>
        <a:xfrm>
          <a:off x="4059287" y="436300"/>
          <a:ext cx="2366485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144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b="0" kern="1200" spc="140" noProof="0" dirty="0">
              <a:solidFill>
                <a:schemeClr val="tx2"/>
              </a:solidFill>
              <a:latin typeface="Tw Cen MT" panose="020B0602020104020603" pitchFamily="34" charset="77"/>
            </a:rPr>
            <a:t>JAN 20XX</a:t>
          </a:r>
        </a:p>
      </dsp:txBody>
      <dsp:txXfrm>
        <a:off x="4059287" y="436300"/>
        <a:ext cx="2366485" cy="453752"/>
      </dsp:txXfrm>
    </dsp:sp>
    <dsp:sp modelId="{4D953791-5C2F-4A75-A8F4-6ED7EAB5E015}">
      <dsp:nvSpPr>
        <dsp:cNvPr id="0" name=""/>
        <dsp:cNvSpPr/>
      </dsp:nvSpPr>
      <dsp:spPr>
        <a:xfrm>
          <a:off x="3628206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586465" y="2140666"/>
          <a:ext cx="81675" cy="816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5167602" y="3539404"/>
          <a:ext cx="320851" cy="320851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5203246" y="3575048"/>
          <a:ext cx="249564" cy="249564"/>
        </a:xfrm>
        <a:prstGeom prst="ellipse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814480" y="2181504"/>
          <a:ext cx="2313876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rtlCol="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 spc="120" noProof="0" dirty="0">
              <a:solidFill>
                <a:schemeClr val="tx2"/>
              </a:solidFill>
              <a:latin typeface="Tw Cen MT" panose="020B0602020104020603" pitchFamily="34" charset="77"/>
            </a:rPr>
            <a:t>Favoriser des méthodologies globalement supérieures</a:t>
          </a:r>
        </a:p>
      </dsp:txBody>
      <dsp:txXfrm>
        <a:off x="5814480" y="2181504"/>
        <a:ext cx="2313876" cy="1291450"/>
      </dsp:txXfrm>
    </dsp:sp>
    <dsp:sp modelId="{7C1E6B4A-59F7-4018-A403-E1CCAEE78BA1}">
      <dsp:nvSpPr>
        <dsp:cNvPr id="0" name=""/>
        <dsp:cNvSpPr/>
      </dsp:nvSpPr>
      <dsp:spPr>
        <a:xfrm>
          <a:off x="5814480" y="3472954"/>
          <a:ext cx="2313876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b="0" kern="1200" spc="140" noProof="0" dirty="0">
              <a:solidFill>
                <a:schemeClr val="tx2"/>
              </a:solidFill>
              <a:latin typeface="Tw Cen MT" panose="020B0602020104020603" pitchFamily="34" charset="77"/>
            </a:rPr>
            <a:t>MARS 20XX</a:t>
          </a:r>
        </a:p>
      </dsp:txBody>
      <dsp:txXfrm>
        <a:off x="5814480" y="3472954"/>
        <a:ext cx="2313876" cy="453752"/>
      </dsp:txXfrm>
    </dsp:sp>
    <dsp:sp modelId="{A03C5372-D306-43AC-B406-6F8183849431}">
      <dsp:nvSpPr>
        <dsp:cNvPr id="0" name=""/>
        <dsp:cNvSpPr/>
      </dsp:nvSpPr>
      <dsp:spPr>
        <a:xfrm>
          <a:off x="5328028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286287" y="2140666"/>
          <a:ext cx="81675" cy="816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6867423" y="502751"/>
          <a:ext cx="320851" cy="320851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6903067" y="538395"/>
          <a:ext cx="249564" cy="249564"/>
        </a:xfrm>
        <a:prstGeom prst="ellipse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545918" y="890053"/>
          <a:ext cx="2317728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rtlCol="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 spc="120" noProof="0" dirty="0">
              <a:solidFill>
                <a:schemeClr val="tx2"/>
              </a:solidFill>
              <a:latin typeface="Tw Cen MT" panose="020B0602020104020603" pitchFamily="34" charset="77"/>
            </a:rPr>
            <a:t>Déployer des réseaux stratégiques avec des besoins e-business attrayants</a:t>
          </a:r>
          <a:endParaRPr lang="fr-FR" sz="1500" b="1" kern="1200" spc="120" baseline="0" noProof="0" dirty="0">
            <a:solidFill>
              <a:schemeClr val="tx2"/>
            </a:solidFill>
            <a:latin typeface="Tw Cen MT" panose="020B0602020104020603" pitchFamily="34" charset="77"/>
          </a:endParaRPr>
        </a:p>
      </dsp:txBody>
      <dsp:txXfrm>
        <a:off x="7545918" y="890053"/>
        <a:ext cx="2317728" cy="1291450"/>
      </dsp:txXfrm>
    </dsp:sp>
    <dsp:sp modelId="{3FA5D5AE-9CAE-4D19-9765-BCEE62095312}">
      <dsp:nvSpPr>
        <dsp:cNvPr id="0" name=""/>
        <dsp:cNvSpPr/>
      </dsp:nvSpPr>
      <dsp:spPr>
        <a:xfrm>
          <a:off x="7545918" y="436300"/>
          <a:ext cx="2317728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b="0" kern="1200" spc="140" noProof="0" dirty="0">
              <a:solidFill>
                <a:schemeClr val="tx2"/>
              </a:solidFill>
              <a:latin typeface="Tw Cen MT" panose="020B0602020104020603" pitchFamily="34" charset="77"/>
            </a:rPr>
            <a:t>MAI 20XX</a:t>
          </a:r>
        </a:p>
      </dsp:txBody>
      <dsp:txXfrm>
        <a:off x="7545918" y="436300"/>
        <a:ext cx="2317728" cy="453752"/>
      </dsp:txXfrm>
    </dsp:sp>
    <dsp:sp modelId="{FE6CA7EB-68EC-4E76-9051-08C4CF370101}">
      <dsp:nvSpPr>
        <dsp:cNvPr id="0" name=""/>
        <dsp:cNvSpPr/>
      </dsp:nvSpPr>
      <dsp:spPr>
        <a:xfrm>
          <a:off x="7027849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6986108" y="2140666"/>
          <a:ext cx="81675" cy="816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Chronologie à épingles en forme de gouttes"/>
  <dgm:desc val="Permet de représenter une liste d’événements dans l’ordre chronologique. Une zone invisible en regard de l’épingle contient la date et la description est immédiatement ci-dessous. Elle peut afficher une quantité moyenne de texte et un format de date de longueur moyenne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0175283-229A-4F5F-9DFA-1F92EAA927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6F6A4B-6373-4887-89DA-53386FAB4E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EE4FF6-492B-4629-BE3A-7BBF34E737FB}" type="datetime1">
              <a:rPr lang="fr-FR" smtClean="0"/>
              <a:t>10/04/2024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7725007-2A21-48A1-9E5A-231B265B35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C09BF5-426E-412D-AFEA-FE30D83B44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0EFC00-6002-45FF-8385-9CF07DD24D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192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EF7B3-A64A-4C4C-8CDB-78231A372741}" type="datetime1">
              <a:rPr lang="fr-FR" smtClean="0"/>
              <a:pPr/>
              <a:t>10/04/2024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E82FD2-F864-2E4E-ACF0-2DBC196A706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DE82FD2-F864-2E4E-ACF0-2DBC196A706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055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524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49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177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181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651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23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99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9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14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15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488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048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77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rtlCol="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r>
              <a:rPr lang="fr-FR" noProof="0"/>
              <a:t>9/10/2021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 rtlCol="0"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r>
              <a:rPr lang="fr-FR" noProof="0"/>
              <a:t>9/10/2021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 rtlCol="0"/>
          <a:lstStyle>
            <a:lvl1pPr algn="r">
              <a:defRPr sz="1000"/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rtlCol="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 rtlCol="0"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27" name="Espace réservé d’image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9/10/2021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1069" y="2654299"/>
            <a:ext cx="3165475" cy="270510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5132" y="2654299"/>
            <a:ext cx="3165475" cy="270510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032" y="2654299"/>
            <a:ext cx="3165475" cy="270510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rtlCol="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>
            <a:lvl1pPr>
              <a:defRPr sz="1000"/>
            </a:lvl1pPr>
          </a:lstStyle>
          <a:p>
            <a:pPr rtl="0"/>
            <a:r>
              <a:rPr lang="fr-FR" noProof="0"/>
              <a:t>9/10/2021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rtlCol="0"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 rtlCol="0"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9/10/2021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rtlCol="0"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97462" y="3567953"/>
            <a:ext cx="4997076" cy="610066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 rtlCol="0"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r>
              <a:rPr lang="fr-FR" noProof="0"/>
              <a:t>9/10/2021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r>
              <a:rPr lang="fr-FR" noProof="0"/>
              <a:t>9/10/2021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rtlCol="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3738" y="2705425"/>
            <a:ext cx="10745787" cy="32731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764" y="2145265"/>
            <a:ext cx="8348472" cy="2363568"/>
          </a:xfrm>
          <a:noFill/>
        </p:spPr>
        <p:txBody>
          <a:bodyPr rtlCol="0"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r>
              <a:rPr lang="fr-FR" noProof="0"/>
              <a:t>9/10/2021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000"/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pPr rtl="0"/>
            <a:r>
              <a:rPr lang="fr-FR" sz="16600" noProof="0">
                <a:solidFill>
                  <a:schemeClr val="accent3">
                    <a:lumMod val="75000"/>
                  </a:schemeClr>
                </a:solidFill>
              </a:rPr>
              <a:t>«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pPr rtl="0"/>
            <a:r>
              <a:rPr lang="fr-FR" sz="16600" noProof="0">
                <a:solidFill>
                  <a:schemeClr val="accent3">
                    <a:lumMod val="75000"/>
                  </a:schemeClr>
                </a:solidFill>
              </a:rPr>
              <a:t>»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2738" y="4526051"/>
            <a:ext cx="3727450" cy="515938"/>
          </a:xfrm>
          <a:noFill/>
        </p:spPr>
        <p:txBody>
          <a:bodyPr rtlCol="0"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couvrez l’équi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9/10/2021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0773" y="2922586"/>
            <a:ext cx="2917826" cy="404812"/>
          </a:xfrm>
        </p:spPr>
        <p:txBody>
          <a:bodyPr rtlCol="0"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1" name="Espace réservé d’image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00773" y="4539115"/>
            <a:ext cx="2917826" cy="404812"/>
          </a:xfrm>
        </p:spPr>
        <p:txBody>
          <a:bodyPr rtlCol="0"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0" name="Espace réservé d’image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2994" y="2922586"/>
            <a:ext cx="2917826" cy="404812"/>
          </a:xfrm>
        </p:spPr>
        <p:txBody>
          <a:bodyPr rtlCol="0"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3" name="Espace réservé d’image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35" name="Espace réservé du texte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72994" y="4539115"/>
            <a:ext cx="2917826" cy="404812"/>
          </a:xfrm>
        </p:spPr>
        <p:txBody>
          <a:bodyPr rtlCol="0"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rtlCol="0"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couvrez l’équip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9/10/2021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8044" y="3483864"/>
            <a:ext cx="2526566" cy="404812"/>
          </a:xfrm>
        </p:spPr>
        <p:txBody>
          <a:bodyPr lIns="0" rtlCol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’image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26" name="Espace réservé du texte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9251" y="3483864"/>
            <a:ext cx="2526566" cy="404812"/>
          </a:xfrm>
        </p:spPr>
        <p:txBody>
          <a:bodyPr lIns="0" rtlCol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’image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8" name="Espace réservé du texte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5955" y="3483864"/>
            <a:ext cx="2526566" cy="404812"/>
          </a:xfrm>
        </p:spPr>
        <p:txBody>
          <a:bodyPr lIns="0" rtlCol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6" name="Espace réservé d’image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7" name="Espace réservé du texte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38" name="Espace réservé du texte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7162" y="3483864"/>
            <a:ext cx="2526566" cy="404812"/>
          </a:xfrm>
        </p:spPr>
        <p:txBody>
          <a:bodyPr lIns="0" rtlCol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9" name="Espace réservé d’image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0" name="Espace réservé du texte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41" name="Espace réservé du texte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8044" y="5522976"/>
            <a:ext cx="2526566" cy="404812"/>
          </a:xfrm>
        </p:spPr>
        <p:txBody>
          <a:bodyPr lIns="0" rtlCol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2" name="Espace réservé d’image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3" name="Espace réservé du texte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44" name="Espace réservé du texte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19251" y="5522976"/>
            <a:ext cx="2526566" cy="404812"/>
          </a:xfrm>
        </p:spPr>
        <p:txBody>
          <a:bodyPr lIns="0" rtlCol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5" name="Espace réservé d’image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6" name="Espace réservé du texte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47" name="Espace réservé du texte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15955" y="5522976"/>
            <a:ext cx="2526566" cy="404812"/>
          </a:xfrm>
        </p:spPr>
        <p:txBody>
          <a:bodyPr lIns="0" rtlCol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8" name="Espace réservé d’image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9" name="Espace réservé du texte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50" name="Espace réservé du texte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7162" y="5522976"/>
            <a:ext cx="2526566" cy="404812"/>
          </a:xfrm>
        </p:spPr>
        <p:txBody>
          <a:bodyPr lIns="0" rtlCol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rtlCol="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pPr rtl="0"/>
            <a:r>
              <a:rPr lang="fr-FR" noProof="0"/>
              <a:t>9/10/2021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journalistsresource.org/studies/environment/cities/health-benefits-urban-green-space-research-roundup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fr/photo/70322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body-of-water-forest-then-city-buildings-919235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cherlund.blogspot.com/2018/10/what-is-deep-learning-ai-simple-guide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AEC58393-FADE-4230-9BF7-311D876214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020" r="15020"/>
          <a:stretch/>
        </p:blipFill>
        <p:spPr>
          <a:xfrm>
            <a:off x="3686175" y="0"/>
            <a:ext cx="8505825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5" y="879635"/>
            <a:ext cx="7994354" cy="1198178"/>
          </a:xfrm>
        </p:spPr>
        <p:txBody>
          <a:bodyPr rtlCol="0"/>
          <a:lstStyle/>
          <a:p>
            <a:pPr rtl="0"/>
            <a:r>
              <a:rPr lang="fr-FR" dirty="0"/>
              <a:t>Compte-rendu semaine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 rtlCol="0"/>
          <a:lstStyle/>
          <a:p>
            <a:pPr rtl="0"/>
            <a:r>
              <a:rPr lang="fr-FR" dirty="0"/>
              <a:t>BRION Adèle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BD2BB0-C8FF-0415-402D-398699A49B22}"/>
              </a:ext>
            </a:extLst>
          </p:cNvPr>
          <p:cNvSpPr txBox="1"/>
          <p:nvPr/>
        </p:nvSpPr>
        <p:spPr>
          <a:xfrm>
            <a:off x="3686175" y="6858000"/>
            <a:ext cx="8505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4" tooltip="https://journalistsresource.org/studies/environment/cities/health-benefits-urban-green-space-research-roundup/"/>
              </a:rPr>
              <a:t>Cette photo</a:t>
            </a:r>
            <a:r>
              <a:rPr lang="fr-FR" sz="900" dirty="0"/>
              <a:t> par Auteur inconnu est soumise à la licence </a:t>
            </a:r>
            <a:r>
              <a:rPr lang="fr-FR" sz="900" dirty="0">
                <a:hlinkClick r:id="rId5" tooltip="https://creativecommons.org/licenses/by-nd/3.0/"/>
              </a:rPr>
              <a:t>CC BY-ND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16" y="451234"/>
            <a:ext cx="8447439" cy="1307175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PLAN POUR LE LANCEMENT DU PRODUIT </a:t>
            </a:r>
          </a:p>
        </p:txBody>
      </p:sp>
      <p:grpSp>
        <p:nvGrpSpPr>
          <p:cNvPr id="7" name="Groupe 6" descr="Espace réservé à la Chronologie ">
            <a:extLst>
              <a:ext uri="{FF2B5EF4-FFF2-40B4-BE49-F238E27FC236}">
                <a16:creationId xmlns:a16="http://schemas.microsoft.com/office/drawing/2014/main" id="{ACC3A21C-D951-0749-8030-62460C9DFA20}"/>
              </a:ext>
            </a:extLst>
          </p:cNvPr>
          <p:cNvGrpSpPr/>
          <p:nvPr/>
        </p:nvGrpSpPr>
        <p:grpSpPr>
          <a:xfrm>
            <a:off x="1044375" y="2048256"/>
            <a:ext cx="9775507" cy="3818931"/>
            <a:chOff x="1060704" y="2048256"/>
            <a:chExt cx="9775507" cy="381893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46D639-1AF7-9544-89CB-5863F22FD6AD}"/>
                </a:ext>
              </a:extLst>
            </p:cNvPr>
            <p:cNvSpPr/>
            <p:nvPr/>
          </p:nvSpPr>
          <p:spPr>
            <a:xfrm>
              <a:off x="1060704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rtlCol="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spc="160">
                  <a:solidFill>
                    <a:schemeClr val="tx2"/>
                  </a:solidFill>
                  <a:latin typeface="Tw Cen MT" panose="020B0602020104020603" pitchFamily="34" charset="77"/>
                </a:rPr>
                <a:t>PLANIFICATION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1500" kern="1200" spc="140">
                  <a:solidFill>
                    <a:schemeClr val="tx2"/>
                  </a:solidFill>
                  <a:latin typeface="Tw Cen MT" panose="020B0602020104020603" pitchFamily="34" charset="77"/>
                </a:rPr>
                <a:t>Mettre en synergie le commerce électronique évolutif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B3011-0D4E-5642-8F55-71996D5CCC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5064" y="2537419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 rtl="0"/>
              <a:r>
                <a:rPr lang="fr-FR" sz="2800">
                  <a:latin typeface="Tw Cen MT" panose="020B0602020104020603" pitchFamily="34" charset="77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CB4AB2-9E97-4D40-B2F1-A3F55B1E9090}"/>
                </a:ext>
              </a:extLst>
            </p:cNvPr>
            <p:cNvSpPr/>
            <p:nvPr/>
          </p:nvSpPr>
          <p:spPr>
            <a:xfrm>
              <a:off x="3047381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rtlCol="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spc="160">
                  <a:solidFill>
                    <a:schemeClr val="tx2"/>
                  </a:solidFill>
                  <a:latin typeface="Tw Cen MT" panose="020B0602020104020603" pitchFamily="34" charset="77"/>
                </a:rPr>
                <a:t>MARKETING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1500" kern="1200" spc="140">
                  <a:solidFill>
                    <a:schemeClr val="tx2"/>
                  </a:solidFill>
                  <a:latin typeface="Tw Cen MT" panose="020B0602020104020603" pitchFamily="34" charset="77"/>
                </a:rPr>
                <a:t>Diffuser des métriques standardisées</a:t>
              </a:r>
            </a:p>
          </p:txBody>
        </p:sp>
        <p:sp>
          <p:nvSpPr>
            <p:cNvPr id="12" name="Rectangle 11">
              <a:extLst>
                <a:ext uri="{FF2B5EF4-FFF2-40B4-BE49-F238E27FC236}">
                  <a16:creationId xmlns:a16="http://schemas.microsoft.com/office/drawing/2014/main" id="{E5E93DBA-8C0F-5C43-9EA8-62F46C3757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1741" y="2537419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 rtl="0"/>
              <a:r>
                <a:rPr lang="fr-FR" sz="2800">
                  <a:latin typeface="Tw Cen MT" panose="020B0602020104020603" pitchFamily="34" charset="77"/>
                </a:rPr>
                <a:t>2</a:t>
              </a:r>
            </a:p>
          </p:txBody>
        </p:sp>
        <p:sp>
          <p:nvSpPr>
            <p:cNvPr id="13" name="Rectangle 12">
              <a:extLst>
                <a:ext uri="{FF2B5EF4-FFF2-40B4-BE49-F238E27FC236}">
                  <a16:creationId xmlns:a16="http://schemas.microsoft.com/office/drawing/2014/main" id="{4F701027-0723-2745-B4FC-2C8285C84695}"/>
                </a:ext>
              </a:extLst>
            </p:cNvPr>
            <p:cNvSpPr/>
            <p:nvPr/>
          </p:nvSpPr>
          <p:spPr>
            <a:xfrm>
              <a:off x="5034058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rtlCol="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spc="160">
                  <a:solidFill>
                    <a:schemeClr val="tx2"/>
                  </a:solidFill>
                  <a:latin typeface="Tw Cen MT" panose="020B0602020104020603" pitchFamily="34" charset="77"/>
                </a:rPr>
                <a:t>CONCEPTION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1500" kern="1200" spc="140">
                  <a:solidFill>
                    <a:schemeClr val="tx2"/>
                  </a:solidFill>
                  <a:latin typeface="Tw Cen MT" panose="020B0602020104020603" pitchFamily="34" charset="77"/>
                </a:rPr>
                <a:t>Coordonner les applications e-business</a:t>
              </a:r>
            </a:p>
          </p:txBody>
        </p:sp>
        <p:sp>
          <p:nvSpPr>
            <p:cNvPr id="14" name="Rectangle 13">
              <a:extLst>
                <a:ext uri="{FF2B5EF4-FFF2-40B4-BE49-F238E27FC236}">
                  <a16:creationId xmlns:a16="http://schemas.microsoft.com/office/drawing/2014/main" id="{649F9697-781F-F847-9FE8-C7E9AEF911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8418" y="2537419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 rtl="0"/>
              <a:r>
                <a:rPr lang="fr-FR" sz="2800">
                  <a:latin typeface="Tw Cen MT" panose="020B0602020104020603" pitchFamily="34" charset="77"/>
                </a:rPr>
                <a:t>3</a:t>
              </a:r>
            </a:p>
          </p:txBody>
        </p:sp>
        <p:sp>
          <p:nvSpPr>
            <p:cNvPr id="15" name="Rectangle 14">
              <a:extLst>
                <a:ext uri="{FF2B5EF4-FFF2-40B4-BE49-F238E27FC236}">
                  <a16:creationId xmlns:a16="http://schemas.microsoft.com/office/drawing/2014/main" id="{660246C7-7995-0849-8AB1-B92F4280EC69}"/>
                </a:ext>
              </a:extLst>
            </p:cNvPr>
            <p:cNvSpPr/>
            <p:nvPr/>
          </p:nvSpPr>
          <p:spPr>
            <a:xfrm>
              <a:off x="7020735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rtlCol="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spc="160">
                  <a:solidFill>
                    <a:schemeClr val="tx2"/>
                  </a:solidFill>
                  <a:latin typeface="Tw Cen MT" panose="020B0602020104020603" pitchFamily="34" charset="77"/>
                </a:rPr>
                <a:t>STRATÉGIE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1500" kern="1200" spc="140">
                  <a:solidFill>
                    <a:schemeClr val="tx2"/>
                  </a:solidFill>
                  <a:latin typeface="Tw Cen MT" panose="020B0602020104020603" pitchFamily="34" charset="77"/>
                </a:rPr>
                <a:t>Favoriser des méthodologies globalement supérieures</a:t>
              </a:r>
            </a:p>
          </p:txBody>
        </p:sp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3C43EDC7-0C86-824A-B896-9214C6F5E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5095" y="2537419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 rtl="0"/>
              <a:r>
                <a:rPr lang="fr-FR" sz="2800">
                  <a:latin typeface="Tw Cen MT" panose="020B0602020104020603" pitchFamily="34" charset="77"/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6DEB4E-5043-BB4F-B5CF-C6E87E8F4DA3}"/>
                </a:ext>
              </a:extLst>
            </p:cNvPr>
            <p:cNvSpPr/>
            <p:nvPr/>
          </p:nvSpPr>
          <p:spPr>
            <a:xfrm>
              <a:off x="9007411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rtlCol="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spc="160">
                  <a:solidFill>
                    <a:schemeClr val="tx2"/>
                  </a:solidFill>
                  <a:latin typeface="Tw Cen MT" panose="020B0602020104020603" pitchFamily="34" charset="77"/>
                </a:rPr>
                <a:t>LANCEMENT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1500" kern="1200" spc="140">
                  <a:solidFill>
                    <a:schemeClr val="tx2"/>
                  </a:solidFill>
                  <a:latin typeface="Tw Cen MT" panose="020B0602020104020603" pitchFamily="34" charset="77"/>
                </a:rPr>
                <a:t>Déployer des réseaux stratégiques avec des besoins e-business attrayants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6665D5-90A6-E942-822D-7B06D2ED54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1771" y="2537419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 rtl="0"/>
              <a:r>
                <a:rPr lang="fr-FR" sz="2800">
                  <a:latin typeface="Tw Cen MT" panose="020B0602020104020603" pitchFamily="34" charset="77"/>
                </a:rPr>
                <a:t>5</a:t>
              </a:r>
            </a:p>
          </p:txBody>
        </p:sp>
      </p:grp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3427F9-ABAC-3441-B366-CA953382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/>
          <a:p>
            <a:pPr rtl="0"/>
            <a:r>
              <a:rPr lang="fr-FR"/>
              <a:t>9/10/2021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1F8B4F-7B20-2A48-AB91-C7ECCE2E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6F2842-B659-8D45-B864-958082AA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16" y="983785"/>
            <a:ext cx="8447439" cy="1074828"/>
          </a:xfrm>
        </p:spPr>
        <p:txBody>
          <a:bodyPr rtlCol="0"/>
          <a:lstStyle/>
          <a:p>
            <a:pPr rtl="0"/>
            <a:r>
              <a:rPr lang="fr-FR" dirty="0"/>
              <a:t>CHRONOLOGIE </a:t>
            </a:r>
          </a:p>
        </p:txBody>
      </p:sp>
      <p:graphicFrame>
        <p:nvGraphicFramePr>
          <p:cNvPr id="2" name="Diagramme 2" descr="Chronologie graphique SmartArt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857771"/>
              </p:ext>
            </p:extLst>
          </p:nvPr>
        </p:nvGraphicFramePr>
        <p:xfrm>
          <a:off x="1060036" y="1838632"/>
          <a:ext cx="10215948" cy="436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CD3688-2CE2-F64C-907B-B43CE780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/>
          <a:p>
            <a:pPr rtl="0"/>
            <a:r>
              <a:rPr lang="fr-FR" dirty="0"/>
              <a:t>9/10/2021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2453A7-9875-B44D-8277-1DB05E4F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F074D-9F29-6C43-83AB-50F59C75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Espace réservé d’image 40" descr="Escalier en colimaçon">
            <a:extLst>
              <a:ext uri="{FF2B5EF4-FFF2-40B4-BE49-F238E27FC236}">
                <a16:creationId xmlns:a16="http://schemas.microsoft.com/office/drawing/2014/main" id="{CA7AA561-D43A-44FB-9797-ADF1120FE1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3" r="223"/>
          <a:stretch/>
        </p:blipFill>
        <p:spPr>
          <a:xfrm>
            <a:off x="6461342" y="0"/>
            <a:ext cx="5730658" cy="6858000"/>
          </a:xfrm>
        </p:spPr>
      </p:pic>
      <p:sp>
        <p:nvSpPr>
          <p:cNvPr id="47" name="Titre 46">
            <a:extLst>
              <a:ext uri="{FF2B5EF4-FFF2-40B4-BE49-F238E27FC236}">
                <a16:creationId xmlns:a16="http://schemas.microsoft.com/office/drawing/2014/main" id="{167D37B9-A301-4761-8990-91AFC6B1E3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AXES STRATÉGIQUES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 rtlCol="0"/>
          <a:lstStyle/>
          <a:p>
            <a:pPr rtl="0"/>
            <a:r>
              <a:rPr lang="fr-FR"/>
              <a:t>Développer des stratégies gagnantes pour garder une longueur d’avance sur la concurrence</a:t>
            </a:r>
          </a:p>
          <a:p>
            <a:pPr rtl="0"/>
            <a:r>
              <a:rPr lang="fr-FR"/>
              <a:t>Capitaliser sur les éléments les plus faciles à atteindre pour identifier une valeur approximative</a:t>
            </a:r>
          </a:p>
          <a:p>
            <a:pPr rtl="0"/>
            <a:r>
              <a:rPr lang="fr-FR"/>
              <a:t>Visualiser la convergence orientée client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8D39D21-DB03-7C4B-BCD8-4A6826EB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/>
          <a:p>
            <a:pPr rtl="0"/>
            <a:r>
              <a:rPr lang="fr-FR"/>
              <a:t>9/10/2021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935E91E-7CC8-9B42-8C6A-FB302D87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00386A5-8AD2-1C49-821C-F0DB60EA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Espace réservé d’image 61" descr="Végétation">
            <a:extLst>
              <a:ext uri="{FF2B5EF4-FFF2-40B4-BE49-F238E27FC236}">
                <a16:creationId xmlns:a16="http://schemas.microsoft.com/office/drawing/2014/main" id="{A2FFB594-F12D-4187-B225-766DFDE5B4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/>
          <a:stretch/>
        </p:blipFill>
        <p:spPr>
          <a:xfrm>
            <a:off x="0" y="0"/>
            <a:ext cx="85344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</p:spPr>
        <p:txBody>
          <a:bodyPr rtlCol="0"/>
          <a:lstStyle/>
          <a:p>
            <a:pPr rtl="0"/>
            <a:r>
              <a:rPr lang="fr-FR"/>
              <a:t>COMMENT Y PARVENIR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B7AFC44-0B03-0440-894A-F417DCE9DD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527557"/>
            <a:ext cx="3165475" cy="2986010"/>
          </a:xfrm>
        </p:spPr>
        <p:txBody>
          <a:bodyPr rtlCol="0">
            <a:noAutofit/>
          </a:bodyPr>
          <a:lstStyle/>
          <a:p>
            <a:pPr rtl="0"/>
            <a:r>
              <a:rPr lang="fr-FR"/>
              <a:t>RSI</a:t>
            </a:r>
          </a:p>
          <a:p>
            <a:pPr lvl="1" rtl="0"/>
            <a:r>
              <a:rPr lang="fr-FR"/>
              <a:t>Envisager une expertise multimédia et des stratégies de croissance de média croisée</a:t>
            </a:r>
          </a:p>
          <a:p>
            <a:pPr lvl="1" rtl="0"/>
            <a:r>
              <a:rPr lang="fr-FR"/>
              <a:t>Visualiser un capital intellectuel de qualité</a:t>
            </a:r>
          </a:p>
          <a:p>
            <a:pPr lvl="1" rtl="0"/>
            <a:r>
              <a:rPr lang="fr-FR"/>
              <a:t>Utiliser des méthodologies mondiales compatibles avec des technologies web</a:t>
            </a:r>
          </a:p>
          <a:p>
            <a:pPr rtl="0"/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527557"/>
            <a:ext cx="3165475" cy="2705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/>
              <a:t>MARCHÉS DE NICHE</a:t>
            </a:r>
          </a:p>
          <a:p>
            <a:pPr lvl="1" rtl="0"/>
            <a:r>
              <a:rPr lang="fr-FR"/>
              <a:t>Atteindre un service client évolutif grâce à des stratégies durables</a:t>
            </a:r>
          </a:p>
          <a:p>
            <a:pPr lvl="1" rtl="0"/>
            <a:r>
              <a:rPr lang="fr-FR"/>
              <a:t>Utiliser des services web de premier plan avec des objectifs de pointe</a:t>
            </a:r>
          </a:p>
          <a:p>
            <a:pPr rtl="0"/>
            <a:endParaRPr lang="fr-FR"/>
          </a:p>
          <a:p>
            <a:pPr rtl="0"/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527557"/>
            <a:ext cx="3165475" cy="2705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/>
              <a:t>CHAÎNES D’APPROVISIONNEMENT</a:t>
            </a:r>
          </a:p>
          <a:p>
            <a:pPr lvl="1" rtl="0"/>
            <a:r>
              <a:rPr lang="fr-FR"/>
              <a:t>Cultiver un service client personnalisé avec des idées solides</a:t>
            </a:r>
          </a:p>
          <a:p>
            <a:pPr lvl="1" rtl="0"/>
            <a:r>
              <a:rPr lang="fr-FR"/>
              <a:t>Maximiser les éléments livrables en temps opportun pour les schémas en temps réel</a:t>
            </a:r>
          </a:p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530CBE-EF98-064C-9A75-67AC6863C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/>
          <a:p>
            <a:pPr rtl="0"/>
            <a:r>
              <a:rPr lang="fr-FR"/>
              <a:t>9/10/2021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A219616-FC92-EC4C-AE00-252AB957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9A1DB4D-ED7B-3640-82F3-DBA73297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’image 15" descr="Image abstraite">
            <a:extLst>
              <a:ext uri="{FF2B5EF4-FFF2-40B4-BE49-F238E27FC236}">
                <a16:creationId xmlns:a16="http://schemas.microsoft.com/office/drawing/2014/main" id="{36C00303-A08F-4F62-BD8D-3CC12633BD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0" y="0"/>
            <a:ext cx="85344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rtlCol="0"/>
          <a:lstStyle/>
          <a:p>
            <a:pPr rtl="0"/>
            <a:r>
              <a:rPr lang="fr-FR"/>
              <a:t>SYNTHÈSE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50169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sz="1600"/>
              <a:t>Chez Contoso, nous nous donnons toujours à 1 000 %. En utilisant notre architecture de données nouvelle génération, nous permettons aux organisations de gérer virtuellement des workflows agiles. Nous prospérons grâce à notre connaissance du marché et à l’excellente équipe qui travaille sur notre produit. Comme le dit notre PDG, « La rentabilité provient des changements effectués dans notre façon de travailler. »</a:t>
            </a:r>
          </a:p>
          <a:p>
            <a:pPr rtl="0"/>
            <a:endParaRPr lang="fr-FR" sz="160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1EBDAC-D08D-A24B-8EA9-377AF649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/>
          <a:p>
            <a:pPr rtl="0"/>
            <a:r>
              <a:rPr lang="fr-FR"/>
              <a:t>9/10/2021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6DE336-91C4-644F-9A64-DC93B220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ECA775-60F7-AF45-8128-48C93DA5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12" descr="Gros plan du haut du pont">
            <a:extLst>
              <a:ext uri="{FF2B5EF4-FFF2-40B4-BE49-F238E27FC236}">
                <a16:creationId xmlns:a16="http://schemas.microsoft.com/office/drawing/2014/main" id="{0C02B839-BD0F-4E42-B905-966EFC6BBA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7" r="167"/>
          <a:stretch/>
        </p:blipFill>
        <p:spPr>
          <a:xfrm>
            <a:off x="3686175" y="0"/>
            <a:ext cx="8505825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</p:spPr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Sacha Belisle</a:t>
            </a:r>
          </a:p>
          <a:p>
            <a:pPr rtl="0"/>
            <a:r>
              <a:rPr lang="fr-FR"/>
              <a:t>sacha@contoso.com</a:t>
            </a:r>
          </a:p>
          <a:p>
            <a:pPr rtl="0"/>
            <a:r>
              <a:rPr lang="fr-FR"/>
              <a:t>www.contoso.com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ce réservé d’image 30">
            <a:extLst>
              <a:ext uri="{FF2B5EF4-FFF2-40B4-BE49-F238E27FC236}">
                <a16:creationId xmlns:a16="http://schemas.microsoft.com/office/drawing/2014/main" id="{159EB775-0BAB-413A-A0AB-B56D3C0446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582" r="5582"/>
          <a:stretch/>
        </p:blipFill>
        <p:spPr>
          <a:xfrm>
            <a:off x="3681047" y="0"/>
            <a:ext cx="8510952" cy="6858000"/>
          </a:xfrm>
        </p:spPr>
      </p:pic>
      <p:sp>
        <p:nvSpPr>
          <p:cNvPr id="51" name="Titre 50">
            <a:extLst>
              <a:ext uri="{FF2B5EF4-FFF2-40B4-BE49-F238E27FC236}">
                <a16:creationId xmlns:a16="http://schemas.microsoft.com/office/drawing/2014/main" id="{92016388-C216-491D-B032-A86FF344C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</p:spPr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dirty="0"/>
              <a:t>Définitions:</a:t>
            </a:r>
          </a:p>
          <a:p>
            <a:pPr marL="342900" indent="-342900" rtl="0">
              <a:buFontTx/>
              <a:buChar char="-"/>
            </a:pPr>
            <a:r>
              <a:rPr lang="fr-FR" dirty="0"/>
              <a:t>Îlot de chaleur</a:t>
            </a:r>
          </a:p>
          <a:p>
            <a:pPr marL="342900" indent="-342900" rtl="0">
              <a:buFontTx/>
              <a:buChar char="-"/>
            </a:pPr>
            <a:r>
              <a:rPr lang="fr-FR" dirty="0"/>
              <a:t>IA, Deep et Machine Learning</a:t>
            </a:r>
          </a:p>
          <a:p>
            <a:pPr rtl="0"/>
            <a:r>
              <a:rPr lang="fr-FR" dirty="0"/>
              <a:t>Google </a:t>
            </a:r>
            <a:r>
              <a:rPr lang="fr-FR" dirty="0" err="1"/>
              <a:t>Colab</a:t>
            </a:r>
            <a:endParaRPr lang="fr-FR" dirty="0"/>
          </a:p>
          <a:p>
            <a:pPr rtl="0"/>
            <a:r>
              <a:rPr lang="fr-FR" dirty="0" err="1"/>
              <a:t>TensorFlow</a:t>
            </a:r>
            <a:r>
              <a:rPr lang="fr-FR" dirty="0"/>
              <a:t>, </a:t>
            </a:r>
            <a:r>
              <a:rPr lang="fr-FR" dirty="0" err="1"/>
              <a:t>Keras</a:t>
            </a:r>
            <a:r>
              <a:rPr lang="fr-FR" dirty="0"/>
              <a:t>, </a:t>
            </a:r>
            <a:r>
              <a:rPr lang="fr-FR" dirty="0" err="1"/>
              <a:t>Sklearn</a:t>
            </a:r>
            <a:r>
              <a:rPr lang="fr-FR" dirty="0"/>
              <a:t>, </a:t>
            </a:r>
            <a:r>
              <a:rPr lang="fr-FR" dirty="0" err="1"/>
              <a:t>Scikit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, R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AF48BA31-127A-7842-A868-AE84A2B0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/>
          <a:p>
            <a:pPr rtl="0"/>
            <a:r>
              <a:rPr lang="fr-FR" dirty="0"/>
              <a:t>15/04/2024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DD0342F-818D-9043-BA26-E6B36A4C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COMPTE-RENDU SEMAINE 1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9451CBB1-D6CD-A445-96C5-A99E4824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0C92DC-ACE8-3855-7FB8-771BCF02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700" b="77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45E9AE-38AB-AC79-0E6A-AD201CF7FE8B}"/>
              </a:ext>
            </a:extLst>
          </p:cNvPr>
          <p:cNvSpPr/>
          <p:nvPr/>
        </p:nvSpPr>
        <p:spPr>
          <a:xfrm>
            <a:off x="3740551" y="2561119"/>
            <a:ext cx="4710896" cy="1735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rtlCol="0" anchor="ctr">
            <a:normAutofit/>
          </a:bodyPr>
          <a:lstStyle/>
          <a:p>
            <a:pPr rtl="0"/>
            <a:r>
              <a:rPr lang="fr-FR" dirty="0"/>
              <a:t>Définitions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0097" y="3567953"/>
            <a:ext cx="5591805" cy="610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dirty="0"/>
              <a:t>Expression des termes du sujet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8340F6-6F1D-DDA1-A109-FB2AAE0AED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119A2B7-14CC-A387-311A-11E710732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625" r="13118"/>
          <a:stretch/>
        </p:blipFill>
        <p:spPr>
          <a:xfrm flipH="1">
            <a:off x="0" y="0"/>
            <a:ext cx="5082988" cy="6858000"/>
          </a:xfrm>
          <a:prstGeom prst="rect">
            <a:avLst/>
          </a:prstGeom>
        </p:spPr>
      </p:pic>
      <p:sp>
        <p:nvSpPr>
          <p:cNvPr id="17" name="Titre 50">
            <a:extLst>
              <a:ext uri="{FF2B5EF4-FFF2-40B4-BE49-F238E27FC236}">
                <a16:creationId xmlns:a16="http://schemas.microsoft.com/office/drawing/2014/main" id="{456D5A99-4303-54B7-65C1-4A544B12CE18}"/>
              </a:ext>
            </a:extLst>
          </p:cNvPr>
          <p:cNvSpPr txBox="1">
            <a:spLocks/>
          </p:cNvSpPr>
          <p:nvPr/>
        </p:nvSpPr>
        <p:spPr>
          <a:xfrm>
            <a:off x="693683" y="879635"/>
            <a:ext cx="6192892" cy="1198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99953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16" y="902702"/>
            <a:ext cx="8344523" cy="1236994"/>
          </a:xfrm>
        </p:spPr>
        <p:txBody>
          <a:bodyPr rtlCol="0"/>
          <a:lstStyle/>
          <a:p>
            <a:pPr rtl="0"/>
            <a:r>
              <a:rPr lang="fr-FR" dirty="0"/>
              <a:t>PERFORMANCES TRIMESTRIELLES</a:t>
            </a:r>
          </a:p>
        </p:txBody>
      </p:sp>
      <p:graphicFrame>
        <p:nvGraphicFramePr>
          <p:cNvPr id="7" name="Espace réservé du contenu 5" descr="Graphique">
            <a:extLst>
              <a:ext uri="{FF2B5EF4-FFF2-40B4-BE49-F238E27FC236}">
                <a16:creationId xmlns:a16="http://schemas.microsoft.com/office/drawing/2014/main" id="{18417346-46CC-433C-97CF-652BFE7DD5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4380777"/>
              </p:ext>
            </p:extLst>
          </p:nvPr>
        </p:nvGraphicFramePr>
        <p:xfrm>
          <a:off x="992929" y="2625812"/>
          <a:ext cx="4114800" cy="2662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Espace réservé du contenu 5" descr="Graphique">
            <a:extLst>
              <a:ext uri="{FF2B5EF4-FFF2-40B4-BE49-F238E27FC236}">
                <a16:creationId xmlns:a16="http://schemas.microsoft.com/office/drawing/2014/main" id="{2B93EF56-9FA3-4DFD-B6AA-9D231363B9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437798"/>
              </p:ext>
            </p:extLst>
          </p:nvPr>
        </p:nvGraphicFramePr>
        <p:xfrm>
          <a:off x="5153292" y="2625812"/>
          <a:ext cx="4114800" cy="2662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325E9C-6D27-6149-B34D-1A7DD4B1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9/10/2021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3A83D0-DB08-F443-A63A-E16EA4CC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DFE594-D654-1149-885C-D2CCBDE26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</p:spPr>
        <p:txBody>
          <a:bodyPr rtlCol="0"/>
          <a:lstStyle/>
          <a:p>
            <a:pPr rtl="0"/>
            <a:r>
              <a:rPr lang="fr-FR"/>
              <a:t>ZONES DE CROISSANCE</a:t>
            </a:r>
          </a:p>
        </p:txBody>
      </p:sp>
      <p:graphicFrame>
        <p:nvGraphicFramePr>
          <p:cNvPr id="21" name="Tableau 4">
            <a:extLst>
              <a:ext uri="{FF2B5EF4-FFF2-40B4-BE49-F238E27FC236}">
                <a16:creationId xmlns:a16="http://schemas.microsoft.com/office/drawing/2014/main" id="{47D234C6-5775-45F6-AF2D-88B4142B3E4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06856488"/>
              </p:ext>
            </p:extLst>
          </p:nvPr>
        </p:nvGraphicFramePr>
        <p:xfrm>
          <a:off x="693738" y="2705100"/>
          <a:ext cx="10745285" cy="212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248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910281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933323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837854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50579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371246">
                <a:tc>
                  <a:txBody>
                    <a:bodyPr/>
                    <a:lstStyle/>
                    <a:p>
                      <a:pPr algn="ctr" rtl="0"/>
                      <a:endParaRPr lang="fr-FR" noProof="0">
                        <a:latin typeface="Tw Cen MT" panose="020B0602020104020603" pitchFamily="34" charset="7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800" b="0" spc="140" noProof="0">
                          <a:latin typeface="Tw Cen MT" panose="020B0602020104020603" pitchFamily="34" charset="77"/>
                        </a:rPr>
                        <a:t>B2B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800" b="0" spc="140" noProof="0">
                          <a:latin typeface="Tw Cen MT" panose="020B0602020104020603" pitchFamily="34" charset="77"/>
                        </a:rPr>
                        <a:t>CHAÎNE D’APPROVISIONNEMENT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800" b="0" spc="140" noProof="0">
                          <a:latin typeface="Tw Cen MT" panose="020B0602020104020603" pitchFamily="34" charset="77"/>
                        </a:rPr>
                        <a:t>RSI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800" b="0" spc="140" noProof="0">
                          <a:latin typeface="Tw Cen MT" panose="020B0602020104020603" pitchFamily="34" charset="77"/>
                        </a:rPr>
                        <a:t>E-COMMERCE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371246"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T1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4,5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2,3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1,7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371246"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T2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3,2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5,1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4,4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371246"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T3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2,1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1,7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2,5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2,8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371246"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T4</a:t>
                      </a:r>
                    </a:p>
                  </a:txBody>
                  <a:tcPr anchor="ctr">
                    <a:solidFill>
                      <a:srgbClr val="F9EB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4,5</a:t>
                      </a:r>
                    </a:p>
                  </a:txBody>
                  <a:tcPr anchor="ctr">
                    <a:solidFill>
                      <a:srgbClr val="F9EB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2,2</a:t>
                      </a:r>
                    </a:p>
                  </a:txBody>
                  <a:tcPr anchor="ctr">
                    <a:solidFill>
                      <a:srgbClr val="F9EB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1,7</a:t>
                      </a:r>
                    </a:p>
                  </a:txBody>
                  <a:tcPr anchor="ctr">
                    <a:solidFill>
                      <a:srgbClr val="F9EB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500" noProof="0" dirty="0">
                          <a:solidFill>
                            <a:schemeClr val="tx2"/>
                          </a:solidFill>
                          <a:latin typeface="Tw Cen MT" panose="020B0602020104020603" pitchFamily="34" charset="77"/>
                        </a:rPr>
                        <a:t>7</a:t>
                      </a:r>
                    </a:p>
                  </a:txBody>
                  <a:tcPr anchor="ctr">
                    <a:solidFill>
                      <a:srgbClr val="F9E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4B1DEC-01E3-564E-AB68-04228054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/>
          <a:p>
            <a:pPr rtl="0"/>
            <a:r>
              <a:rPr lang="fr-FR"/>
              <a:t>9/10/2021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503702-AE9F-514C-8035-3C03A5CA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182F1E9F-2A7B-A648-8627-B11C8B85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764" y="2145265"/>
            <a:ext cx="8348472" cy="2363568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Les opportunités, c’est comme les autobus. Il y en a toujours un autre qui arrive.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7E546FF-BC20-F14C-920E-68471B7A6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</p:spPr>
        <p:txBody>
          <a:bodyPr rtlCol="0"/>
          <a:lstStyle/>
          <a:p>
            <a:pPr rtl="0"/>
            <a:r>
              <a:rPr lang="fr-FR"/>
              <a:t>Richard Branson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F7C295-3DFB-7D4F-AFE7-F4DFE655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/>
          <a:p>
            <a:pPr rtl="0"/>
            <a:r>
              <a:rPr lang="fr-FR"/>
              <a:t>9/10/2021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602B7E2-0AD7-2E47-940C-627921897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18D80CF-8B32-7944-ADE2-7361CDA2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Espace réservé d’image 35" descr="Chaise rouge sur un mur rouge avec un plancher vert">
            <a:extLst>
              <a:ext uri="{FF2B5EF4-FFF2-40B4-BE49-F238E27FC236}">
                <a16:creationId xmlns:a16="http://schemas.microsoft.com/office/drawing/2014/main" id="{D7A6C408-D15C-C140-8E3E-B96A9E60D4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rtlCol="0" anchor="ctr"/>
          <a:lstStyle/>
          <a:p>
            <a:pPr rtl="0"/>
            <a:r>
              <a:rPr lang="fr-FR"/>
              <a:t>RENCONTREZ NOTRE ÉQUIPE</a:t>
            </a:r>
          </a:p>
        </p:txBody>
      </p:sp>
      <p:pic>
        <p:nvPicPr>
          <p:cNvPr id="31" name="Espace réservé d’image 15" descr="Portrait d’un membre de l’équipe">
            <a:extLst>
              <a:ext uri="{FF2B5EF4-FFF2-40B4-BE49-F238E27FC236}">
                <a16:creationId xmlns:a16="http://schemas.microsoft.com/office/drawing/2014/main" id="{6B0E9A3B-F80B-6B4C-B8C2-742CB0CF71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044" y="2405063"/>
            <a:ext cx="946150" cy="944562"/>
          </a:xfr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1C7C316-257C-D546-909D-98FD50663C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0773" y="2498043"/>
            <a:ext cx="2917826" cy="404812"/>
          </a:xfrm>
        </p:spPr>
        <p:txBody>
          <a:bodyPr rtlCol="0"/>
          <a:lstStyle/>
          <a:p>
            <a:pPr rtl="0"/>
            <a:r>
              <a:rPr lang="fr-FR"/>
              <a:t>TAKUMA HAYASHI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EAA186B-A3B5-0145-8CAE-ABFD165CDB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rtlCol="0"/>
          <a:lstStyle/>
          <a:p>
            <a:pPr rtl="0"/>
            <a:r>
              <a:rPr lang="fr-FR"/>
              <a:t>Président</a:t>
            </a:r>
          </a:p>
        </p:txBody>
      </p:sp>
      <p:pic>
        <p:nvPicPr>
          <p:cNvPr id="32" name="Espace réservé d’image 17" descr="Portrait d’un membre de l’équipe">
            <a:extLst>
              <a:ext uri="{FF2B5EF4-FFF2-40B4-BE49-F238E27FC236}">
                <a16:creationId xmlns:a16="http://schemas.microsoft.com/office/drawing/2014/main" id="{7B613200-415F-4241-B644-5F485A7046B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0265" y="2405063"/>
            <a:ext cx="946150" cy="944562"/>
          </a:xfrm>
        </p:spPr>
      </p:pic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C1EC5C0-B9F3-0D47-8C7B-A2B7D2AEE4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2994" y="2498043"/>
            <a:ext cx="2917826" cy="404812"/>
          </a:xfrm>
        </p:spPr>
        <p:txBody>
          <a:bodyPr rtlCol="0"/>
          <a:lstStyle/>
          <a:p>
            <a:pPr rtl="0"/>
            <a:r>
              <a:rPr lang="fr-FR"/>
              <a:t>MIRJAM NILSSON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E40995F-FCDC-0C42-8608-FF5B24C7FC8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3398348" cy="404812"/>
          </a:xfrm>
        </p:spPr>
        <p:txBody>
          <a:bodyPr rtlCol="0"/>
          <a:lstStyle/>
          <a:p>
            <a:pPr rtl="0"/>
            <a:r>
              <a:rPr lang="fr-FR"/>
              <a:t>Président-Directeur général</a:t>
            </a:r>
          </a:p>
        </p:txBody>
      </p:sp>
      <p:pic>
        <p:nvPicPr>
          <p:cNvPr id="33" name="Espace réservé d’image 19" descr="Portrait d’un membre de l’équipe">
            <a:extLst>
              <a:ext uri="{FF2B5EF4-FFF2-40B4-BE49-F238E27FC236}">
                <a16:creationId xmlns:a16="http://schemas.microsoft.com/office/drawing/2014/main" id="{BD2D316E-26F2-3248-8D3D-269E1AF7B0B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044" y="4021592"/>
            <a:ext cx="946150" cy="944562"/>
          </a:xfrm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906069F0-DCEB-274D-A1F5-6D1469AC82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00773" y="4114572"/>
            <a:ext cx="2917826" cy="404812"/>
          </a:xfrm>
        </p:spPr>
        <p:txBody>
          <a:bodyPr rtlCol="0"/>
          <a:lstStyle/>
          <a:p>
            <a:pPr rtl="0"/>
            <a:r>
              <a:rPr lang="fr-FR"/>
              <a:t>FLORA BERGGREN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F48A82F-E41F-2342-A72D-A1834C04A1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rtlCol="0"/>
          <a:lstStyle/>
          <a:p>
            <a:pPr rtl="0"/>
            <a:r>
              <a:rPr lang="fr-FR"/>
              <a:t>Directeur des opérations</a:t>
            </a:r>
          </a:p>
        </p:txBody>
      </p:sp>
      <p:pic>
        <p:nvPicPr>
          <p:cNvPr id="34" name="Espace réservé d’image 21" descr="Portrait d’un membre de l’équipe">
            <a:extLst>
              <a:ext uri="{FF2B5EF4-FFF2-40B4-BE49-F238E27FC236}">
                <a16:creationId xmlns:a16="http://schemas.microsoft.com/office/drawing/2014/main" id="{47FA94B1-0169-7044-A950-C981E7DB3E3A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0265" y="4021592"/>
            <a:ext cx="946150" cy="944562"/>
          </a:xfrm>
        </p:spPr>
      </p:pic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3E3A00F0-8B29-CC41-BB9B-69B0FEFDBE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72994" y="4114572"/>
            <a:ext cx="2917826" cy="404812"/>
          </a:xfrm>
        </p:spPr>
        <p:txBody>
          <a:bodyPr rtlCol="0"/>
          <a:lstStyle/>
          <a:p>
            <a:pPr rtl="0"/>
            <a:r>
              <a:rPr lang="fr-FR"/>
              <a:t>RAJESH SANTOSHI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74ABFA2A-9AB2-F441-8220-1700CF6E93C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3321208" cy="404812"/>
          </a:xfrm>
        </p:spPr>
        <p:txBody>
          <a:bodyPr rtlCol="0"/>
          <a:lstStyle/>
          <a:p>
            <a:pPr rtl="0"/>
            <a:r>
              <a:rPr lang="fr-FR"/>
              <a:t>Vice-Président du marketing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04561A-DD07-7A4D-A8B3-190519B5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/>
          <a:p>
            <a:pPr rtl="0"/>
            <a:r>
              <a:rPr lang="fr-FR"/>
              <a:t>9/10/2021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BBEBFFA-05DE-834B-918D-C5FE755B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4E9B7C-11D8-F940-9059-4281229A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Espace réservé d’image 80" descr="Chaise rouge sur un mur rouge avec un plancher vert">
            <a:extLst>
              <a:ext uri="{FF2B5EF4-FFF2-40B4-BE49-F238E27FC236}">
                <a16:creationId xmlns:a16="http://schemas.microsoft.com/office/drawing/2014/main" id="{5D489FC2-735C-924B-BCE7-B1F9E3815F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rtlCol="0" anchor="ctr"/>
          <a:lstStyle/>
          <a:p>
            <a:pPr rtl="0"/>
            <a:r>
              <a:rPr lang="fr-FR"/>
              <a:t>Toute l’équipe</a:t>
            </a:r>
          </a:p>
        </p:txBody>
      </p:sp>
      <p:pic>
        <p:nvPicPr>
          <p:cNvPr id="82" name="Espace réservé d’image 21" descr="Portrait d’un membre de l’équipe">
            <a:extLst>
              <a:ext uri="{FF2B5EF4-FFF2-40B4-BE49-F238E27FC236}">
                <a16:creationId xmlns:a16="http://schemas.microsoft.com/office/drawing/2014/main" id="{BB6B669D-7942-E045-9BD3-E8C13E2501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044" y="2159159"/>
            <a:ext cx="923886" cy="922335"/>
          </a:xfr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A7FFD4AF-F87B-A14D-B4D0-98460531A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8044" y="3105654"/>
            <a:ext cx="2526566" cy="402336"/>
          </a:xfrm>
        </p:spPr>
        <p:txBody>
          <a:bodyPr rtlCol="0"/>
          <a:lstStyle/>
          <a:p>
            <a:pPr rtl="0"/>
            <a:r>
              <a:rPr lang="fr-FR"/>
              <a:t>TAKUMA HAYASHI</a:t>
            </a:r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D9964EEC-3969-FA44-A2AA-C2B8B0805E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rtlCol="0"/>
          <a:lstStyle/>
          <a:p>
            <a:pPr rtl="0"/>
            <a:r>
              <a:rPr lang="fr-FR"/>
              <a:t>Président</a:t>
            </a:r>
          </a:p>
        </p:txBody>
      </p:sp>
      <p:pic>
        <p:nvPicPr>
          <p:cNvPr id="83" name="Espace réservé d’image 50" descr="Portrait d’un membre de l’équipe">
            <a:extLst>
              <a:ext uri="{FF2B5EF4-FFF2-40B4-BE49-F238E27FC236}">
                <a16:creationId xmlns:a16="http://schemas.microsoft.com/office/drawing/2014/main" id="{128E7D8A-ABEA-3546-8C40-1D394EBEC4E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9251" y="2159159"/>
            <a:ext cx="923886" cy="922335"/>
          </a:xfrm>
        </p:spPr>
      </p:pic>
      <p:sp>
        <p:nvSpPr>
          <p:cNvPr id="52" name="Espace réservé du texte 51">
            <a:extLst>
              <a:ext uri="{FF2B5EF4-FFF2-40B4-BE49-F238E27FC236}">
                <a16:creationId xmlns:a16="http://schemas.microsoft.com/office/drawing/2014/main" id="{6318043B-D504-404A-B629-5FC6CB3770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19251" y="3105654"/>
            <a:ext cx="2526566" cy="402336"/>
          </a:xfrm>
        </p:spPr>
        <p:txBody>
          <a:bodyPr rtlCol="0"/>
          <a:lstStyle/>
          <a:p>
            <a:pPr rtl="0"/>
            <a:r>
              <a:rPr lang="fr-FR"/>
              <a:t>MIRJAM NILSSON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1C45D68B-D056-874F-857C-D39B36208F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rtlCol="0"/>
          <a:lstStyle/>
          <a:p>
            <a:pPr rtl="0"/>
            <a:r>
              <a:rPr lang="fr-FR"/>
              <a:t>Président-Directeur général</a:t>
            </a:r>
          </a:p>
        </p:txBody>
      </p:sp>
      <p:pic>
        <p:nvPicPr>
          <p:cNvPr id="84" name="Espace réservé d’image 17" descr="Portrait d’un membre de l’équipe">
            <a:extLst>
              <a:ext uri="{FF2B5EF4-FFF2-40B4-BE49-F238E27FC236}">
                <a16:creationId xmlns:a16="http://schemas.microsoft.com/office/drawing/2014/main" id="{50AA8754-4FD1-F345-B06F-14E880BB3CA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955" y="2159159"/>
            <a:ext cx="923886" cy="922335"/>
          </a:xfrm>
        </p:spPr>
      </p:pic>
      <p:sp>
        <p:nvSpPr>
          <p:cNvPr id="63" name="Espace réservé du texte 62">
            <a:extLst>
              <a:ext uri="{FF2B5EF4-FFF2-40B4-BE49-F238E27FC236}">
                <a16:creationId xmlns:a16="http://schemas.microsoft.com/office/drawing/2014/main" id="{6CF76767-9A24-EC48-B387-1B6AA494C6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5955" y="3105654"/>
            <a:ext cx="2526566" cy="402336"/>
          </a:xfrm>
        </p:spPr>
        <p:txBody>
          <a:bodyPr rtlCol="0"/>
          <a:lstStyle/>
          <a:p>
            <a:pPr rtl="0"/>
            <a:r>
              <a:rPr lang="fr-FR"/>
              <a:t>FLORA BERGGREN</a:t>
            </a:r>
          </a:p>
        </p:txBody>
      </p:sp>
      <p:sp>
        <p:nvSpPr>
          <p:cNvPr id="64" name="Espace réservé du texte 63">
            <a:extLst>
              <a:ext uri="{FF2B5EF4-FFF2-40B4-BE49-F238E27FC236}">
                <a16:creationId xmlns:a16="http://schemas.microsoft.com/office/drawing/2014/main" id="{281765CE-36A5-0040-B40B-E3F273B82A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rtlCol="0"/>
          <a:lstStyle/>
          <a:p>
            <a:pPr rtl="0"/>
            <a:r>
              <a:rPr lang="fr-FR"/>
              <a:t>Directeur des opérations</a:t>
            </a:r>
          </a:p>
        </p:txBody>
      </p:sp>
      <p:pic>
        <p:nvPicPr>
          <p:cNvPr id="85" name="Espace réservé d’image 19" descr="Portrait d’un membre de l’équipe">
            <a:extLst>
              <a:ext uri="{FF2B5EF4-FFF2-40B4-BE49-F238E27FC236}">
                <a16:creationId xmlns:a16="http://schemas.microsoft.com/office/drawing/2014/main" id="{97F3062F-977E-9F4F-B933-AF0E3CA298D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7162" y="2159159"/>
            <a:ext cx="923886" cy="922335"/>
          </a:xfrm>
        </p:spPr>
      </p:pic>
      <p:sp>
        <p:nvSpPr>
          <p:cNvPr id="66" name="Espace réservé du texte 65">
            <a:extLst>
              <a:ext uri="{FF2B5EF4-FFF2-40B4-BE49-F238E27FC236}">
                <a16:creationId xmlns:a16="http://schemas.microsoft.com/office/drawing/2014/main" id="{D784B7D1-8414-6D46-B8A9-23A7F5ABCD8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7162" y="3105654"/>
            <a:ext cx="2526566" cy="402336"/>
          </a:xfrm>
        </p:spPr>
        <p:txBody>
          <a:bodyPr rtlCol="0"/>
          <a:lstStyle/>
          <a:p>
            <a:pPr rtl="0"/>
            <a:r>
              <a:rPr lang="fr-FR"/>
              <a:t>RAJESH SANTOSHI</a:t>
            </a:r>
          </a:p>
        </p:txBody>
      </p:sp>
      <p:sp>
        <p:nvSpPr>
          <p:cNvPr id="67" name="Espace réservé du texte 66">
            <a:extLst>
              <a:ext uri="{FF2B5EF4-FFF2-40B4-BE49-F238E27FC236}">
                <a16:creationId xmlns:a16="http://schemas.microsoft.com/office/drawing/2014/main" id="{6173CBB2-D1EF-5142-89BE-AF014B1D25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rtlCol="0"/>
          <a:lstStyle/>
          <a:p>
            <a:pPr rtl="0"/>
            <a:r>
              <a:rPr lang="fr-FR"/>
              <a:t>Vice-Président du marketing </a:t>
            </a:r>
          </a:p>
        </p:txBody>
      </p:sp>
      <p:pic>
        <p:nvPicPr>
          <p:cNvPr id="86" name="Espace réservé d’image 15" descr="Portrait d’un membre de l’équipe">
            <a:extLst>
              <a:ext uri="{FF2B5EF4-FFF2-40B4-BE49-F238E27FC236}">
                <a16:creationId xmlns:a16="http://schemas.microsoft.com/office/drawing/2014/main" id="{8573CDE2-EC5F-E448-9D71-906D55179A6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044" y="4198047"/>
            <a:ext cx="923886" cy="922335"/>
          </a:xfrm>
        </p:spPr>
      </p:pic>
      <p:sp>
        <p:nvSpPr>
          <p:cNvPr id="69" name="Espace réservé du texte 68">
            <a:extLst>
              <a:ext uri="{FF2B5EF4-FFF2-40B4-BE49-F238E27FC236}">
                <a16:creationId xmlns:a16="http://schemas.microsoft.com/office/drawing/2014/main" id="{6C0F35C0-CB20-B240-B4D5-6B593D57A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38044" y="5144542"/>
            <a:ext cx="2526566" cy="402336"/>
          </a:xfrm>
        </p:spPr>
        <p:txBody>
          <a:bodyPr rtlCol="0"/>
          <a:lstStyle/>
          <a:p>
            <a:pPr rtl="0"/>
            <a:r>
              <a:rPr lang="fr-FR"/>
              <a:t>GRAHAM BARNES</a:t>
            </a:r>
          </a:p>
        </p:txBody>
      </p:sp>
      <p:sp>
        <p:nvSpPr>
          <p:cNvPr id="70" name="Espace réservé du texte 69">
            <a:extLst>
              <a:ext uri="{FF2B5EF4-FFF2-40B4-BE49-F238E27FC236}">
                <a16:creationId xmlns:a16="http://schemas.microsoft.com/office/drawing/2014/main" id="{C041CC55-8391-6D46-8898-3E2E2FEC72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rtlCol="0"/>
          <a:lstStyle/>
          <a:p>
            <a:pPr rtl="0"/>
            <a:r>
              <a:rPr lang="fr-FR"/>
              <a:t>Vice-Président de produit</a:t>
            </a:r>
          </a:p>
        </p:txBody>
      </p:sp>
      <p:pic>
        <p:nvPicPr>
          <p:cNvPr id="87" name="Espace réservé d’image 48" descr="Portrait d’un membre de l’équipe">
            <a:extLst>
              <a:ext uri="{FF2B5EF4-FFF2-40B4-BE49-F238E27FC236}">
                <a16:creationId xmlns:a16="http://schemas.microsoft.com/office/drawing/2014/main" id="{BFFE86CE-3A54-CB48-A368-B32D750150E3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9251" y="4198047"/>
            <a:ext cx="923886" cy="922335"/>
          </a:xfrm>
        </p:spPr>
      </p:pic>
      <p:sp>
        <p:nvSpPr>
          <p:cNvPr id="72" name="Espace réservé du texte 71">
            <a:extLst>
              <a:ext uri="{FF2B5EF4-FFF2-40B4-BE49-F238E27FC236}">
                <a16:creationId xmlns:a16="http://schemas.microsoft.com/office/drawing/2014/main" id="{F4B9CE7A-9B0C-E342-A5D1-74FFDADEE0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9251" y="5144542"/>
            <a:ext cx="2526566" cy="402336"/>
          </a:xfrm>
        </p:spPr>
        <p:txBody>
          <a:bodyPr rtlCol="0"/>
          <a:lstStyle/>
          <a:p>
            <a:pPr rtl="0"/>
            <a:r>
              <a:rPr lang="fr-FR"/>
              <a:t>ROWAN MURPHY</a:t>
            </a:r>
          </a:p>
        </p:txBody>
      </p:sp>
      <p:sp>
        <p:nvSpPr>
          <p:cNvPr id="73" name="Espace réservé du texte 72">
            <a:extLst>
              <a:ext uri="{FF2B5EF4-FFF2-40B4-BE49-F238E27FC236}">
                <a16:creationId xmlns:a16="http://schemas.microsoft.com/office/drawing/2014/main" id="{2D00B05E-9946-F24D-9C04-CC6DB31DFB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rtlCol="0"/>
          <a:lstStyle/>
          <a:p>
            <a:pPr rtl="0"/>
            <a:r>
              <a:rPr lang="fr-FR"/>
              <a:t>Spécialiste du référencement</a:t>
            </a:r>
          </a:p>
        </p:txBody>
      </p:sp>
      <p:pic>
        <p:nvPicPr>
          <p:cNvPr id="88" name="Espace réservé d’image 52" descr="Portrait d’un membre de l’équipe">
            <a:extLst>
              <a:ext uri="{FF2B5EF4-FFF2-40B4-BE49-F238E27FC236}">
                <a16:creationId xmlns:a16="http://schemas.microsoft.com/office/drawing/2014/main" id="{F0544229-36C4-FB4F-B379-C250A1BD74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955" y="4198047"/>
            <a:ext cx="923886" cy="922335"/>
          </a:xfrm>
        </p:spPr>
      </p:pic>
      <p:sp>
        <p:nvSpPr>
          <p:cNvPr id="75" name="Espace réservé du texte 74">
            <a:extLst>
              <a:ext uri="{FF2B5EF4-FFF2-40B4-BE49-F238E27FC236}">
                <a16:creationId xmlns:a16="http://schemas.microsoft.com/office/drawing/2014/main" id="{5FB989B5-FCBC-0E42-911A-9024C4E69B1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15955" y="5144542"/>
            <a:ext cx="2526566" cy="402336"/>
          </a:xfrm>
        </p:spPr>
        <p:txBody>
          <a:bodyPr rtlCol="0"/>
          <a:lstStyle/>
          <a:p>
            <a:pPr rtl="0"/>
            <a:r>
              <a:rPr lang="fr-FR"/>
              <a:t>ELIZABETH MOORE</a:t>
            </a:r>
          </a:p>
        </p:txBody>
      </p:sp>
      <p:sp>
        <p:nvSpPr>
          <p:cNvPr id="76" name="Espace réservé du texte 75">
            <a:extLst>
              <a:ext uri="{FF2B5EF4-FFF2-40B4-BE49-F238E27FC236}">
                <a16:creationId xmlns:a16="http://schemas.microsoft.com/office/drawing/2014/main" id="{93BC237C-6BC1-E248-B6B0-124038663A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rtlCol="0"/>
          <a:lstStyle/>
          <a:p>
            <a:pPr rtl="0"/>
            <a:r>
              <a:rPr lang="fr-FR"/>
              <a:t>Concepteur de produit</a:t>
            </a:r>
          </a:p>
        </p:txBody>
      </p:sp>
      <p:pic>
        <p:nvPicPr>
          <p:cNvPr id="89" name="Espace réservé d’image 54" descr="Portrait d’un membre de l’équipe">
            <a:extLst>
              <a:ext uri="{FF2B5EF4-FFF2-40B4-BE49-F238E27FC236}">
                <a16:creationId xmlns:a16="http://schemas.microsoft.com/office/drawing/2014/main" id="{FB1C6161-7D52-8249-8ED5-DEDF7824BCD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7162" y="4198047"/>
            <a:ext cx="923886" cy="922335"/>
          </a:xfrm>
        </p:spPr>
      </p:pic>
      <p:sp>
        <p:nvSpPr>
          <p:cNvPr id="78" name="Espace réservé du texte 77">
            <a:extLst>
              <a:ext uri="{FF2B5EF4-FFF2-40B4-BE49-F238E27FC236}">
                <a16:creationId xmlns:a16="http://schemas.microsoft.com/office/drawing/2014/main" id="{8383771F-6CC8-FC48-B06B-5130F835176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97162" y="5144542"/>
            <a:ext cx="2526566" cy="402336"/>
          </a:xfrm>
        </p:spPr>
        <p:txBody>
          <a:bodyPr rtlCol="0"/>
          <a:lstStyle/>
          <a:p>
            <a:pPr rtl="0"/>
            <a:r>
              <a:rPr lang="fr-FR"/>
              <a:t>ROBIN KLINE</a:t>
            </a:r>
          </a:p>
        </p:txBody>
      </p:sp>
      <p:sp>
        <p:nvSpPr>
          <p:cNvPr id="79" name="Espace réservé du texte 78">
            <a:extLst>
              <a:ext uri="{FF2B5EF4-FFF2-40B4-BE49-F238E27FC236}">
                <a16:creationId xmlns:a16="http://schemas.microsoft.com/office/drawing/2014/main" id="{7F13164D-18F7-2F46-81F0-44184FFCD1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rtlCol="0"/>
          <a:lstStyle/>
          <a:p>
            <a:pPr rtl="0"/>
            <a:r>
              <a:rPr lang="fr-FR"/>
              <a:t>Développeur de contenu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5CDE2-B31D-5442-8437-35BB58B5C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 rtlCol="0"/>
          <a:lstStyle/>
          <a:p>
            <a:pPr rtl="0"/>
            <a:r>
              <a:rPr lang="fr-FR"/>
              <a:t>9/10/2021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22CB5F-6057-7941-BCC6-50A41249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5DDE9B-335E-C646-9EEA-203AF7FC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627_TF11580736_Win32" id="{A1DBD465-EBD4-4589-8D47-FD3978999E2F}" vid="{1778D21C-CBB2-4CC4-8F3F-881923D604E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94C50BF-B542-4C65-9576-F6A949345C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1B13BD-E781-417A-B53F-0EDDA23B05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2BC193-1E5D-42CA-92FB-CB15BBE1F56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Présentation rouge créative</Template>
  <TotalTime>82</TotalTime>
  <Words>517</Words>
  <Application>Microsoft Office PowerPoint</Application>
  <PresentationFormat>Grand écran</PresentationFormat>
  <Paragraphs>161</Paragraphs>
  <Slides>15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Bahnschrift</vt:lpstr>
      <vt:lpstr>Calibri</vt:lpstr>
      <vt:lpstr>Tw Cen MT</vt:lpstr>
      <vt:lpstr>Thème Office</vt:lpstr>
      <vt:lpstr>Compte-rendu semaine 1</vt:lpstr>
      <vt:lpstr>SOMMAIRE</vt:lpstr>
      <vt:lpstr>Définitions</vt:lpstr>
      <vt:lpstr>Présentation PowerPoint</vt:lpstr>
      <vt:lpstr>PERFORMANCES TRIMESTRIELLES</vt:lpstr>
      <vt:lpstr>ZONES DE CROISSANCE</vt:lpstr>
      <vt:lpstr>Les opportunités, c’est comme les autobus. Il y en a toujours un autre qui arrive.</vt:lpstr>
      <vt:lpstr>RENCONTREZ NOTRE ÉQUIPE</vt:lpstr>
      <vt:lpstr>Toute l’équipe</vt:lpstr>
      <vt:lpstr>PLAN POUR LE LANCEMENT DU PRODUIT </vt:lpstr>
      <vt:lpstr>CHRONOLOGIE </vt:lpstr>
      <vt:lpstr>AXES STRATÉGIQUES</vt:lpstr>
      <vt:lpstr>COMMENT Y PARVENIR</vt:lpstr>
      <vt:lpstr>SYNTHÈSE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Compte-rendu semaine 1</dc:title>
  <dc:creator>Adèle Brion</dc:creator>
  <cp:lastModifiedBy>Adèle Brion</cp:lastModifiedBy>
  <cp:revision>2</cp:revision>
  <dcterms:created xsi:type="dcterms:W3CDTF">2024-04-09T13:44:24Z</dcterms:created>
  <dcterms:modified xsi:type="dcterms:W3CDTF">2024-04-10T07:53:47Z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